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61" r:id="rId3"/>
    <p:sldId id="262" r:id="rId4"/>
    <p:sldId id="269" r:id="rId5"/>
    <p:sldId id="267" r:id="rId6"/>
    <p:sldId id="263" r:id="rId7"/>
    <p:sldId id="264" r:id="rId8"/>
    <p:sldId id="270" r:id="rId9"/>
    <p:sldId id="272" r:id="rId10"/>
    <p:sldId id="265" r:id="rId11"/>
    <p:sldId id="274" r:id="rId12"/>
    <p:sldId id="260" r:id="rId13"/>
    <p:sldId id="268" r:id="rId14"/>
    <p:sldId id="273"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9657F2-51DC-4949-BC2A-B13435993D9B}" type="datetimeFigureOut">
              <a:rPr lang="en-US" smtClean="0"/>
              <a:t>10/17/2019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B644862-947B-485B-BEE1-3E8BE91A5276}" type="slidenum">
              <a:rPr lang="en-US" smtClean="0"/>
              <a:t>‹#›</a:t>
            </a:fld>
            <a:endParaRPr lang="en-US"/>
          </a:p>
        </p:txBody>
      </p:sp>
    </p:spTree>
    <p:extLst>
      <p:ext uri="{BB962C8B-B14F-4D97-AF65-F5344CB8AC3E}">
        <p14:creationId xmlns:p14="http://schemas.microsoft.com/office/powerpoint/2010/main" val="13155991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0B0985C8-3D07-4E5B-9F75-54E84E8FB90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092F5C6-7E18-445B-81A7-F6C0F9495FE6}" type="slidenum">
              <a:rPr lang="en-US" altLang="en-US"/>
              <a:pPr>
                <a:spcBef>
                  <a:spcPct val="0"/>
                </a:spcBef>
              </a:pPr>
              <a:t>2</a:t>
            </a:fld>
            <a:endParaRPr lang="en-US" altLang="en-US"/>
          </a:p>
        </p:txBody>
      </p:sp>
      <p:sp>
        <p:nvSpPr>
          <p:cNvPr id="8195" name="Rectangle 2">
            <a:extLst>
              <a:ext uri="{FF2B5EF4-FFF2-40B4-BE49-F238E27FC236}">
                <a16:creationId xmlns:a16="http://schemas.microsoft.com/office/drawing/2014/main" id="{F02CB48B-B7AA-42CD-B7BA-8E54109B2A28}"/>
              </a:ext>
            </a:extLst>
          </p:cNvPr>
          <p:cNvSpPr>
            <a:spLocks noGrp="1" noRot="1" noChangeAspect="1" noChangeArrowheads="1" noTextEdit="1"/>
          </p:cNvSpPr>
          <p:nvPr>
            <p:ph type="sldImg"/>
          </p:nvPr>
        </p:nvSpPr>
        <p:spPr>
          <a:xfrm>
            <a:off x="381000" y="685800"/>
            <a:ext cx="6096000" cy="3429000"/>
          </a:xfrm>
          <a:ln/>
        </p:spPr>
      </p:sp>
      <p:sp>
        <p:nvSpPr>
          <p:cNvPr id="8196" name="Rectangle 3">
            <a:extLst>
              <a:ext uri="{FF2B5EF4-FFF2-40B4-BE49-F238E27FC236}">
                <a16:creationId xmlns:a16="http://schemas.microsoft.com/office/drawing/2014/main" id="{1B76419A-FF5F-4C98-A512-3CE056D5908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In this lesson, students will learn the definitions of both potential and kinetic energy. They will also be able to give examples of each and explain how potential energy changes into kinetic energy.</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9F1CC-C73E-451D-982D-0EAB79575E3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64A9675-7981-4FA1-A195-475D38B4B87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51BFC8A-F306-48AD-8284-178411B6516D}"/>
              </a:ext>
            </a:extLst>
          </p:cNvPr>
          <p:cNvSpPr>
            <a:spLocks noGrp="1"/>
          </p:cNvSpPr>
          <p:nvPr>
            <p:ph type="dt" sz="half" idx="10"/>
          </p:nvPr>
        </p:nvSpPr>
        <p:spPr/>
        <p:txBody>
          <a:bodyPr/>
          <a:lstStyle/>
          <a:p>
            <a:fld id="{A8B20E8E-DFD2-4320-80C5-31FFB230A06A}" type="datetimeFigureOut">
              <a:rPr lang="en-US" smtClean="0"/>
              <a:t>10/17/2019</a:t>
            </a:fld>
            <a:endParaRPr lang="en-US"/>
          </a:p>
        </p:txBody>
      </p:sp>
      <p:sp>
        <p:nvSpPr>
          <p:cNvPr id="5" name="Footer Placeholder 4">
            <a:extLst>
              <a:ext uri="{FF2B5EF4-FFF2-40B4-BE49-F238E27FC236}">
                <a16:creationId xmlns:a16="http://schemas.microsoft.com/office/drawing/2014/main" id="{B9C59EB4-6D1B-4688-B14E-3877D814459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4F9351D-3811-4DB2-BC5A-1DCC2800DC9C}"/>
              </a:ext>
            </a:extLst>
          </p:cNvPr>
          <p:cNvSpPr>
            <a:spLocks noGrp="1"/>
          </p:cNvSpPr>
          <p:nvPr>
            <p:ph type="sldNum" sz="quarter" idx="12"/>
          </p:nvPr>
        </p:nvSpPr>
        <p:spPr/>
        <p:txBody>
          <a:bodyPr/>
          <a:lstStyle/>
          <a:p>
            <a:fld id="{1FA9496B-128B-4323-8CC8-B67AA25DB8FC}" type="slidenum">
              <a:rPr lang="en-US" smtClean="0"/>
              <a:t>‹#›</a:t>
            </a:fld>
            <a:endParaRPr lang="en-US"/>
          </a:p>
        </p:txBody>
      </p:sp>
    </p:spTree>
    <p:extLst>
      <p:ext uri="{BB962C8B-B14F-4D97-AF65-F5344CB8AC3E}">
        <p14:creationId xmlns:p14="http://schemas.microsoft.com/office/powerpoint/2010/main" val="22874949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548C4D-110A-4999-A995-C5E3CDBD579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614ABD6-AD30-4272-A86F-08824FF8C3C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4ACACC1-D629-44DA-B18C-8DBDD632A41A}"/>
              </a:ext>
            </a:extLst>
          </p:cNvPr>
          <p:cNvSpPr>
            <a:spLocks noGrp="1"/>
          </p:cNvSpPr>
          <p:nvPr>
            <p:ph type="dt" sz="half" idx="10"/>
          </p:nvPr>
        </p:nvSpPr>
        <p:spPr/>
        <p:txBody>
          <a:bodyPr/>
          <a:lstStyle/>
          <a:p>
            <a:fld id="{A8B20E8E-DFD2-4320-80C5-31FFB230A06A}" type="datetimeFigureOut">
              <a:rPr lang="en-US" smtClean="0"/>
              <a:t>10/17/2019</a:t>
            </a:fld>
            <a:endParaRPr lang="en-US"/>
          </a:p>
        </p:txBody>
      </p:sp>
      <p:sp>
        <p:nvSpPr>
          <p:cNvPr id="5" name="Footer Placeholder 4">
            <a:extLst>
              <a:ext uri="{FF2B5EF4-FFF2-40B4-BE49-F238E27FC236}">
                <a16:creationId xmlns:a16="http://schemas.microsoft.com/office/drawing/2014/main" id="{A30B0762-A388-4DFD-9181-F1AB63E9EAD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6F94594-5BFF-48A7-9725-825DF2FB2E22}"/>
              </a:ext>
            </a:extLst>
          </p:cNvPr>
          <p:cNvSpPr>
            <a:spLocks noGrp="1"/>
          </p:cNvSpPr>
          <p:nvPr>
            <p:ph type="sldNum" sz="quarter" idx="12"/>
          </p:nvPr>
        </p:nvSpPr>
        <p:spPr/>
        <p:txBody>
          <a:bodyPr/>
          <a:lstStyle/>
          <a:p>
            <a:fld id="{1FA9496B-128B-4323-8CC8-B67AA25DB8FC}" type="slidenum">
              <a:rPr lang="en-US" smtClean="0"/>
              <a:t>‹#›</a:t>
            </a:fld>
            <a:endParaRPr lang="en-US"/>
          </a:p>
        </p:txBody>
      </p:sp>
    </p:spTree>
    <p:extLst>
      <p:ext uri="{BB962C8B-B14F-4D97-AF65-F5344CB8AC3E}">
        <p14:creationId xmlns:p14="http://schemas.microsoft.com/office/powerpoint/2010/main" val="15111954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3032973-8AF2-4355-92A8-8A7D1CDA6DA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4A384A9-2968-450F-B0A7-CAF59F08FF0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76E71FA-70FF-4488-9D33-E4487383EDDC}"/>
              </a:ext>
            </a:extLst>
          </p:cNvPr>
          <p:cNvSpPr>
            <a:spLocks noGrp="1"/>
          </p:cNvSpPr>
          <p:nvPr>
            <p:ph type="dt" sz="half" idx="10"/>
          </p:nvPr>
        </p:nvSpPr>
        <p:spPr/>
        <p:txBody>
          <a:bodyPr/>
          <a:lstStyle/>
          <a:p>
            <a:fld id="{A8B20E8E-DFD2-4320-80C5-31FFB230A06A}" type="datetimeFigureOut">
              <a:rPr lang="en-US" smtClean="0"/>
              <a:t>10/17/2019</a:t>
            </a:fld>
            <a:endParaRPr lang="en-US"/>
          </a:p>
        </p:txBody>
      </p:sp>
      <p:sp>
        <p:nvSpPr>
          <p:cNvPr id="5" name="Footer Placeholder 4">
            <a:extLst>
              <a:ext uri="{FF2B5EF4-FFF2-40B4-BE49-F238E27FC236}">
                <a16:creationId xmlns:a16="http://schemas.microsoft.com/office/drawing/2014/main" id="{032EB3C1-C6F7-4BFC-8035-27A24FA8EF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94C64A-9C50-4EF5-91A2-98A40F09E488}"/>
              </a:ext>
            </a:extLst>
          </p:cNvPr>
          <p:cNvSpPr>
            <a:spLocks noGrp="1"/>
          </p:cNvSpPr>
          <p:nvPr>
            <p:ph type="sldNum" sz="quarter" idx="12"/>
          </p:nvPr>
        </p:nvSpPr>
        <p:spPr/>
        <p:txBody>
          <a:bodyPr/>
          <a:lstStyle/>
          <a:p>
            <a:fld id="{1FA9496B-128B-4323-8CC8-B67AA25DB8FC}" type="slidenum">
              <a:rPr lang="en-US" smtClean="0"/>
              <a:t>‹#›</a:t>
            </a:fld>
            <a:endParaRPr lang="en-US"/>
          </a:p>
        </p:txBody>
      </p:sp>
    </p:spTree>
    <p:extLst>
      <p:ext uri="{BB962C8B-B14F-4D97-AF65-F5344CB8AC3E}">
        <p14:creationId xmlns:p14="http://schemas.microsoft.com/office/powerpoint/2010/main" val="67662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10972800" cy="1371600"/>
          </a:xfrm>
        </p:spPr>
        <p:txBody>
          <a:bodyPr/>
          <a:lstStyle/>
          <a:p>
            <a:r>
              <a:rPr lang="en-US"/>
              <a:t>Click to edit Master title style</a:t>
            </a:r>
          </a:p>
        </p:txBody>
      </p:sp>
      <p:sp>
        <p:nvSpPr>
          <p:cNvPr id="3" name="Text Placeholder 2"/>
          <p:cNvSpPr>
            <a:spLocks noGrp="1"/>
          </p:cNvSpPr>
          <p:nvPr>
            <p:ph type="body" sz="half" idx="1"/>
          </p:nvPr>
        </p:nvSpPr>
        <p:spPr>
          <a:xfrm>
            <a:off x="609600" y="1981200"/>
            <a:ext cx="5384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384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a:extLst>
              <a:ext uri="{FF2B5EF4-FFF2-40B4-BE49-F238E27FC236}">
                <a16:creationId xmlns:a16="http://schemas.microsoft.com/office/drawing/2014/main" id="{48CB6F18-2851-48E0-A942-388F70DAF868}"/>
              </a:ext>
            </a:extLst>
          </p:cNvPr>
          <p:cNvSpPr>
            <a:spLocks noGrp="1" noChangeArrowheads="1"/>
          </p:cNvSpPr>
          <p:nvPr>
            <p:ph type="ftr" sz="quarter" idx="10"/>
          </p:nvPr>
        </p:nvSpPr>
        <p:spPr>
          <a:ln/>
        </p:spPr>
        <p:txBody>
          <a:bodyPr/>
          <a:lstStyle>
            <a:lvl1pPr>
              <a:defRPr/>
            </a:lvl1pPr>
          </a:lstStyle>
          <a:p>
            <a:pPr>
              <a:defRPr/>
            </a:pPr>
            <a:endParaRPr lang="en-US" altLang="en-US"/>
          </a:p>
        </p:txBody>
      </p:sp>
      <p:sp>
        <p:nvSpPr>
          <p:cNvPr id="6" name="Rectangle 3">
            <a:extLst>
              <a:ext uri="{FF2B5EF4-FFF2-40B4-BE49-F238E27FC236}">
                <a16:creationId xmlns:a16="http://schemas.microsoft.com/office/drawing/2014/main" id="{B5061CE3-5B44-475F-89C9-8B93A99F1935}"/>
              </a:ext>
            </a:extLst>
          </p:cNvPr>
          <p:cNvSpPr>
            <a:spLocks noGrp="1" noChangeArrowheads="1"/>
          </p:cNvSpPr>
          <p:nvPr>
            <p:ph type="sldNum" sz="quarter" idx="11"/>
          </p:nvPr>
        </p:nvSpPr>
        <p:spPr>
          <a:ln/>
        </p:spPr>
        <p:txBody>
          <a:bodyPr/>
          <a:lstStyle>
            <a:lvl1pPr>
              <a:defRPr/>
            </a:lvl1pPr>
          </a:lstStyle>
          <a:p>
            <a:pPr>
              <a:defRPr/>
            </a:pPr>
            <a:fld id="{18497967-BE00-4CD9-A606-16DC50CC1397}" type="slidenum">
              <a:rPr lang="en-US" altLang="en-US"/>
              <a:pPr>
                <a:defRPr/>
              </a:pPr>
              <a:t>‹#›</a:t>
            </a:fld>
            <a:endParaRPr lang="en-US" altLang="en-US"/>
          </a:p>
        </p:txBody>
      </p:sp>
      <p:sp>
        <p:nvSpPr>
          <p:cNvPr id="7" name="Rectangle 16">
            <a:extLst>
              <a:ext uri="{FF2B5EF4-FFF2-40B4-BE49-F238E27FC236}">
                <a16:creationId xmlns:a16="http://schemas.microsoft.com/office/drawing/2014/main" id="{004FDE55-7E16-452F-AC94-FF70E6B3DB00}"/>
              </a:ext>
            </a:extLst>
          </p:cNvPr>
          <p:cNvSpPr>
            <a:spLocks noGrp="1" noChangeArrowheads="1"/>
          </p:cNvSpPr>
          <p:nvPr>
            <p:ph type="dt" sz="half"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036300481"/>
      </p:ext>
    </p:extLst>
  </p:cSld>
  <p:clrMapOvr>
    <a:masterClrMapping/>
  </p:clrMapOvr>
  <p:transition>
    <p:zoom/>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10972800" cy="1371600"/>
          </a:xfrm>
        </p:spPr>
        <p:txBody>
          <a:bodyPr/>
          <a:lstStyle/>
          <a:p>
            <a:r>
              <a:rPr lang="en-US"/>
              <a:t>Click to edit Master title style</a:t>
            </a:r>
          </a:p>
        </p:txBody>
      </p:sp>
      <p:sp>
        <p:nvSpPr>
          <p:cNvPr id="3" name="Text Placeholder 2"/>
          <p:cNvSpPr>
            <a:spLocks noGrp="1"/>
          </p:cNvSpPr>
          <p:nvPr>
            <p:ph type="body" sz="half" idx="1"/>
          </p:nvPr>
        </p:nvSpPr>
        <p:spPr>
          <a:xfrm>
            <a:off x="609600" y="1981200"/>
            <a:ext cx="10972800" cy="1866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09600" y="4000500"/>
            <a:ext cx="10972800" cy="1866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a:extLst>
              <a:ext uri="{FF2B5EF4-FFF2-40B4-BE49-F238E27FC236}">
                <a16:creationId xmlns:a16="http://schemas.microsoft.com/office/drawing/2014/main" id="{97553EEC-5A47-4FDA-AD31-D6974EED27A8}"/>
              </a:ext>
            </a:extLst>
          </p:cNvPr>
          <p:cNvSpPr>
            <a:spLocks noGrp="1" noChangeArrowheads="1"/>
          </p:cNvSpPr>
          <p:nvPr>
            <p:ph type="ftr" sz="quarter" idx="10"/>
          </p:nvPr>
        </p:nvSpPr>
        <p:spPr>
          <a:ln/>
        </p:spPr>
        <p:txBody>
          <a:bodyPr/>
          <a:lstStyle>
            <a:lvl1pPr>
              <a:defRPr/>
            </a:lvl1pPr>
          </a:lstStyle>
          <a:p>
            <a:pPr>
              <a:defRPr/>
            </a:pPr>
            <a:endParaRPr lang="en-US" altLang="en-US"/>
          </a:p>
        </p:txBody>
      </p:sp>
      <p:sp>
        <p:nvSpPr>
          <p:cNvPr id="6" name="Rectangle 3">
            <a:extLst>
              <a:ext uri="{FF2B5EF4-FFF2-40B4-BE49-F238E27FC236}">
                <a16:creationId xmlns:a16="http://schemas.microsoft.com/office/drawing/2014/main" id="{AE0D6CE8-459A-41FA-8EB3-10EB7C93C520}"/>
              </a:ext>
            </a:extLst>
          </p:cNvPr>
          <p:cNvSpPr>
            <a:spLocks noGrp="1" noChangeArrowheads="1"/>
          </p:cNvSpPr>
          <p:nvPr>
            <p:ph type="sldNum" sz="quarter" idx="11"/>
          </p:nvPr>
        </p:nvSpPr>
        <p:spPr>
          <a:ln/>
        </p:spPr>
        <p:txBody>
          <a:bodyPr/>
          <a:lstStyle>
            <a:lvl1pPr>
              <a:defRPr/>
            </a:lvl1pPr>
          </a:lstStyle>
          <a:p>
            <a:pPr>
              <a:defRPr/>
            </a:pPr>
            <a:fld id="{5AD14C4D-A5B1-4B13-B5C1-6EA25D3F634A}" type="slidenum">
              <a:rPr lang="en-US" altLang="en-US"/>
              <a:pPr>
                <a:defRPr/>
              </a:pPr>
              <a:t>‹#›</a:t>
            </a:fld>
            <a:endParaRPr lang="en-US" altLang="en-US"/>
          </a:p>
        </p:txBody>
      </p:sp>
      <p:sp>
        <p:nvSpPr>
          <p:cNvPr id="7" name="Rectangle 16">
            <a:extLst>
              <a:ext uri="{FF2B5EF4-FFF2-40B4-BE49-F238E27FC236}">
                <a16:creationId xmlns:a16="http://schemas.microsoft.com/office/drawing/2014/main" id="{6D1E849C-1678-4061-9844-C6C737A93BD9}"/>
              </a:ext>
            </a:extLst>
          </p:cNvPr>
          <p:cNvSpPr>
            <a:spLocks noGrp="1" noChangeArrowheads="1"/>
          </p:cNvSpPr>
          <p:nvPr>
            <p:ph type="dt" sz="half"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926752975"/>
      </p:ext>
    </p:extLst>
  </p:cSld>
  <p:clrMapOvr>
    <a:masterClrMapping/>
  </p:clrMapOvr>
  <p:transition>
    <p:zoom/>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10972800" cy="1371600"/>
          </a:xfrm>
        </p:spPr>
        <p:txBody>
          <a:bodyPr/>
          <a:lstStyle/>
          <a:p>
            <a:r>
              <a:rPr lang="en-US"/>
              <a:t>Click to edit Master title style</a:t>
            </a:r>
          </a:p>
        </p:txBody>
      </p:sp>
      <p:sp>
        <p:nvSpPr>
          <p:cNvPr id="3" name="Content Placeholder 2"/>
          <p:cNvSpPr>
            <a:spLocks noGrp="1"/>
          </p:cNvSpPr>
          <p:nvPr>
            <p:ph sz="half" idx="1"/>
          </p:nvPr>
        </p:nvSpPr>
        <p:spPr>
          <a:xfrm>
            <a:off x="609600" y="1981200"/>
            <a:ext cx="5384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197600" y="1981200"/>
            <a:ext cx="5384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a:extLst>
              <a:ext uri="{FF2B5EF4-FFF2-40B4-BE49-F238E27FC236}">
                <a16:creationId xmlns:a16="http://schemas.microsoft.com/office/drawing/2014/main" id="{2CD12089-55FB-4947-A899-082AB1360FF5}"/>
              </a:ext>
            </a:extLst>
          </p:cNvPr>
          <p:cNvSpPr>
            <a:spLocks noGrp="1" noChangeArrowheads="1"/>
          </p:cNvSpPr>
          <p:nvPr>
            <p:ph type="ftr" sz="quarter" idx="10"/>
          </p:nvPr>
        </p:nvSpPr>
        <p:spPr>
          <a:ln/>
        </p:spPr>
        <p:txBody>
          <a:bodyPr/>
          <a:lstStyle>
            <a:lvl1pPr>
              <a:defRPr/>
            </a:lvl1pPr>
          </a:lstStyle>
          <a:p>
            <a:pPr>
              <a:defRPr/>
            </a:pPr>
            <a:endParaRPr lang="en-US" altLang="en-US"/>
          </a:p>
        </p:txBody>
      </p:sp>
      <p:sp>
        <p:nvSpPr>
          <p:cNvPr id="6" name="Rectangle 3">
            <a:extLst>
              <a:ext uri="{FF2B5EF4-FFF2-40B4-BE49-F238E27FC236}">
                <a16:creationId xmlns:a16="http://schemas.microsoft.com/office/drawing/2014/main" id="{3C6E7AFE-0325-47B1-9184-3A07EFC9919A}"/>
              </a:ext>
            </a:extLst>
          </p:cNvPr>
          <p:cNvSpPr>
            <a:spLocks noGrp="1" noChangeArrowheads="1"/>
          </p:cNvSpPr>
          <p:nvPr>
            <p:ph type="sldNum" sz="quarter" idx="11"/>
          </p:nvPr>
        </p:nvSpPr>
        <p:spPr>
          <a:ln/>
        </p:spPr>
        <p:txBody>
          <a:bodyPr/>
          <a:lstStyle>
            <a:lvl1pPr>
              <a:defRPr/>
            </a:lvl1pPr>
          </a:lstStyle>
          <a:p>
            <a:pPr>
              <a:defRPr/>
            </a:pPr>
            <a:fld id="{F841B4AF-7B27-4283-94F6-9CD327529C7D}" type="slidenum">
              <a:rPr lang="en-US" altLang="en-US"/>
              <a:pPr>
                <a:defRPr/>
              </a:pPr>
              <a:t>‹#›</a:t>
            </a:fld>
            <a:endParaRPr lang="en-US" altLang="en-US"/>
          </a:p>
        </p:txBody>
      </p:sp>
      <p:sp>
        <p:nvSpPr>
          <p:cNvPr id="7" name="Rectangle 16">
            <a:extLst>
              <a:ext uri="{FF2B5EF4-FFF2-40B4-BE49-F238E27FC236}">
                <a16:creationId xmlns:a16="http://schemas.microsoft.com/office/drawing/2014/main" id="{21B05EA6-92DD-4691-8D2B-C2A9B05548C9}"/>
              </a:ext>
            </a:extLst>
          </p:cNvPr>
          <p:cNvSpPr>
            <a:spLocks noGrp="1" noChangeArrowheads="1"/>
          </p:cNvSpPr>
          <p:nvPr>
            <p:ph type="dt" sz="half"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4001792281"/>
      </p:ext>
    </p:extLst>
  </p:cSld>
  <p:clrMapOvr>
    <a:masterClrMapping/>
  </p:clrMapOvr>
  <p:transition>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80F321-1C86-4EA6-9B6E-FD2819292DE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70871C6-ADB5-4E4E-8476-74327EFEBDE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3B49E61-D968-4DEE-8835-A177EE0F6D66}"/>
              </a:ext>
            </a:extLst>
          </p:cNvPr>
          <p:cNvSpPr>
            <a:spLocks noGrp="1"/>
          </p:cNvSpPr>
          <p:nvPr>
            <p:ph type="dt" sz="half" idx="10"/>
          </p:nvPr>
        </p:nvSpPr>
        <p:spPr/>
        <p:txBody>
          <a:bodyPr/>
          <a:lstStyle/>
          <a:p>
            <a:fld id="{A8B20E8E-DFD2-4320-80C5-31FFB230A06A}" type="datetimeFigureOut">
              <a:rPr lang="en-US" smtClean="0"/>
              <a:t>10/17/2019</a:t>
            </a:fld>
            <a:endParaRPr lang="en-US"/>
          </a:p>
        </p:txBody>
      </p:sp>
      <p:sp>
        <p:nvSpPr>
          <p:cNvPr id="5" name="Footer Placeholder 4">
            <a:extLst>
              <a:ext uri="{FF2B5EF4-FFF2-40B4-BE49-F238E27FC236}">
                <a16:creationId xmlns:a16="http://schemas.microsoft.com/office/drawing/2014/main" id="{91B1C755-758F-4E7B-91A4-94760461A9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FC634F5-22F7-48F8-A5A8-110A910236C8}"/>
              </a:ext>
            </a:extLst>
          </p:cNvPr>
          <p:cNvSpPr>
            <a:spLocks noGrp="1"/>
          </p:cNvSpPr>
          <p:nvPr>
            <p:ph type="sldNum" sz="quarter" idx="12"/>
          </p:nvPr>
        </p:nvSpPr>
        <p:spPr/>
        <p:txBody>
          <a:bodyPr/>
          <a:lstStyle/>
          <a:p>
            <a:fld id="{1FA9496B-128B-4323-8CC8-B67AA25DB8FC}" type="slidenum">
              <a:rPr lang="en-US" smtClean="0"/>
              <a:t>‹#›</a:t>
            </a:fld>
            <a:endParaRPr lang="en-US"/>
          </a:p>
        </p:txBody>
      </p:sp>
    </p:spTree>
    <p:extLst>
      <p:ext uri="{BB962C8B-B14F-4D97-AF65-F5344CB8AC3E}">
        <p14:creationId xmlns:p14="http://schemas.microsoft.com/office/powerpoint/2010/main" val="22225633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9B533E-EFC4-4E63-AD43-3C7CA925025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F438A09-63DE-42DA-9012-84242C9D7F8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0B020A7-6112-4394-8BEC-DAE572CAB8BA}"/>
              </a:ext>
            </a:extLst>
          </p:cNvPr>
          <p:cNvSpPr>
            <a:spLocks noGrp="1"/>
          </p:cNvSpPr>
          <p:nvPr>
            <p:ph type="dt" sz="half" idx="10"/>
          </p:nvPr>
        </p:nvSpPr>
        <p:spPr/>
        <p:txBody>
          <a:bodyPr/>
          <a:lstStyle/>
          <a:p>
            <a:fld id="{A8B20E8E-DFD2-4320-80C5-31FFB230A06A}" type="datetimeFigureOut">
              <a:rPr lang="en-US" smtClean="0"/>
              <a:t>10/17/2019</a:t>
            </a:fld>
            <a:endParaRPr lang="en-US"/>
          </a:p>
        </p:txBody>
      </p:sp>
      <p:sp>
        <p:nvSpPr>
          <p:cNvPr id="5" name="Footer Placeholder 4">
            <a:extLst>
              <a:ext uri="{FF2B5EF4-FFF2-40B4-BE49-F238E27FC236}">
                <a16:creationId xmlns:a16="http://schemas.microsoft.com/office/drawing/2014/main" id="{56185C79-CB79-4546-B59D-E2A1A65C7F0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87F212-DB31-48B2-8250-70AB897159F0}"/>
              </a:ext>
            </a:extLst>
          </p:cNvPr>
          <p:cNvSpPr>
            <a:spLocks noGrp="1"/>
          </p:cNvSpPr>
          <p:nvPr>
            <p:ph type="sldNum" sz="quarter" idx="12"/>
          </p:nvPr>
        </p:nvSpPr>
        <p:spPr/>
        <p:txBody>
          <a:bodyPr/>
          <a:lstStyle/>
          <a:p>
            <a:fld id="{1FA9496B-128B-4323-8CC8-B67AA25DB8FC}" type="slidenum">
              <a:rPr lang="en-US" smtClean="0"/>
              <a:t>‹#›</a:t>
            </a:fld>
            <a:endParaRPr lang="en-US"/>
          </a:p>
        </p:txBody>
      </p:sp>
    </p:spTree>
    <p:extLst>
      <p:ext uri="{BB962C8B-B14F-4D97-AF65-F5344CB8AC3E}">
        <p14:creationId xmlns:p14="http://schemas.microsoft.com/office/powerpoint/2010/main" val="42705655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DE7460-86EC-4DDC-BEAB-67F0EFC6D7E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FAD3BB4-AF73-461A-9B8B-A32E04F669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39AF36E-11EF-4945-9B78-075A797115C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FFA6A45-8B7B-440C-A999-68CEFACEAEB7}"/>
              </a:ext>
            </a:extLst>
          </p:cNvPr>
          <p:cNvSpPr>
            <a:spLocks noGrp="1"/>
          </p:cNvSpPr>
          <p:nvPr>
            <p:ph type="dt" sz="half" idx="10"/>
          </p:nvPr>
        </p:nvSpPr>
        <p:spPr/>
        <p:txBody>
          <a:bodyPr/>
          <a:lstStyle/>
          <a:p>
            <a:fld id="{A8B20E8E-DFD2-4320-80C5-31FFB230A06A}" type="datetimeFigureOut">
              <a:rPr lang="en-US" smtClean="0"/>
              <a:t>10/17/2019</a:t>
            </a:fld>
            <a:endParaRPr lang="en-US"/>
          </a:p>
        </p:txBody>
      </p:sp>
      <p:sp>
        <p:nvSpPr>
          <p:cNvPr id="6" name="Footer Placeholder 5">
            <a:extLst>
              <a:ext uri="{FF2B5EF4-FFF2-40B4-BE49-F238E27FC236}">
                <a16:creationId xmlns:a16="http://schemas.microsoft.com/office/drawing/2014/main" id="{A8481790-D8EF-40D2-8E81-29CBA2E078D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0C19CF2-2E52-4861-94E4-78A0B3280040}"/>
              </a:ext>
            </a:extLst>
          </p:cNvPr>
          <p:cNvSpPr>
            <a:spLocks noGrp="1"/>
          </p:cNvSpPr>
          <p:nvPr>
            <p:ph type="sldNum" sz="quarter" idx="12"/>
          </p:nvPr>
        </p:nvSpPr>
        <p:spPr/>
        <p:txBody>
          <a:bodyPr/>
          <a:lstStyle/>
          <a:p>
            <a:fld id="{1FA9496B-128B-4323-8CC8-B67AA25DB8FC}" type="slidenum">
              <a:rPr lang="en-US" smtClean="0"/>
              <a:t>‹#›</a:t>
            </a:fld>
            <a:endParaRPr lang="en-US"/>
          </a:p>
        </p:txBody>
      </p:sp>
    </p:spTree>
    <p:extLst>
      <p:ext uri="{BB962C8B-B14F-4D97-AF65-F5344CB8AC3E}">
        <p14:creationId xmlns:p14="http://schemas.microsoft.com/office/powerpoint/2010/main" val="27696678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44A0AC-9C91-440E-B061-62E22D5A314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2379CA8-8AE0-4BE7-B9ED-98ECEECE971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755B824-9EFE-401C-85B3-55A753A6586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5A47A11-7770-4F1A-90C0-C382B80D878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B3B2DA9-F676-4B68-BA08-648776765AA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1AD0FF0-2AB8-468E-AA32-B20BB1123ADE}"/>
              </a:ext>
            </a:extLst>
          </p:cNvPr>
          <p:cNvSpPr>
            <a:spLocks noGrp="1"/>
          </p:cNvSpPr>
          <p:nvPr>
            <p:ph type="dt" sz="half" idx="10"/>
          </p:nvPr>
        </p:nvSpPr>
        <p:spPr/>
        <p:txBody>
          <a:bodyPr/>
          <a:lstStyle/>
          <a:p>
            <a:fld id="{A8B20E8E-DFD2-4320-80C5-31FFB230A06A}" type="datetimeFigureOut">
              <a:rPr lang="en-US" smtClean="0"/>
              <a:t>10/17/2019</a:t>
            </a:fld>
            <a:endParaRPr lang="en-US"/>
          </a:p>
        </p:txBody>
      </p:sp>
      <p:sp>
        <p:nvSpPr>
          <p:cNvPr id="8" name="Footer Placeholder 7">
            <a:extLst>
              <a:ext uri="{FF2B5EF4-FFF2-40B4-BE49-F238E27FC236}">
                <a16:creationId xmlns:a16="http://schemas.microsoft.com/office/drawing/2014/main" id="{47D68AA9-E201-4865-927F-594C5E3030E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4E44150-C995-46C4-96FF-AF46534D8AA4}"/>
              </a:ext>
            </a:extLst>
          </p:cNvPr>
          <p:cNvSpPr>
            <a:spLocks noGrp="1"/>
          </p:cNvSpPr>
          <p:nvPr>
            <p:ph type="sldNum" sz="quarter" idx="12"/>
          </p:nvPr>
        </p:nvSpPr>
        <p:spPr/>
        <p:txBody>
          <a:bodyPr/>
          <a:lstStyle/>
          <a:p>
            <a:fld id="{1FA9496B-128B-4323-8CC8-B67AA25DB8FC}" type="slidenum">
              <a:rPr lang="en-US" smtClean="0"/>
              <a:t>‹#›</a:t>
            </a:fld>
            <a:endParaRPr lang="en-US"/>
          </a:p>
        </p:txBody>
      </p:sp>
    </p:spTree>
    <p:extLst>
      <p:ext uri="{BB962C8B-B14F-4D97-AF65-F5344CB8AC3E}">
        <p14:creationId xmlns:p14="http://schemas.microsoft.com/office/powerpoint/2010/main" val="24583008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94C9E9-7E4E-49C5-9415-9961CFA375A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57A1EB3-901C-448C-A6C7-AA2D38448AEE}"/>
              </a:ext>
            </a:extLst>
          </p:cNvPr>
          <p:cNvSpPr>
            <a:spLocks noGrp="1"/>
          </p:cNvSpPr>
          <p:nvPr>
            <p:ph type="dt" sz="half" idx="10"/>
          </p:nvPr>
        </p:nvSpPr>
        <p:spPr/>
        <p:txBody>
          <a:bodyPr/>
          <a:lstStyle/>
          <a:p>
            <a:fld id="{A8B20E8E-DFD2-4320-80C5-31FFB230A06A}" type="datetimeFigureOut">
              <a:rPr lang="en-US" smtClean="0"/>
              <a:t>10/17/2019</a:t>
            </a:fld>
            <a:endParaRPr lang="en-US"/>
          </a:p>
        </p:txBody>
      </p:sp>
      <p:sp>
        <p:nvSpPr>
          <p:cNvPr id="4" name="Footer Placeholder 3">
            <a:extLst>
              <a:ext uri="{FF2B5EF4-FFF2-40B4-BE49-F238E27FC236}">
                <a16:creationId xmlns:a16="http://schemas.microsoft.com/office/drawing/2014/main" id="{1DBDDDED-6048-414C-9D2D-7028F16C3CF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B59D4F5-C12F-43E9-A6E7-8CF048AC38F7}"/>
              </a:ext>
            </a:extLst>
          </p:cNvPr>
          <p:cNvSpPr>
            <a:spLocks noGrp="1"/>
          </p:cNvSpPr>
          <p:nvPr>
            <p:ph type="sldNum" sz="quarter" idx="12"/>
          </p:nvPr>
        </p:nvSpPr>
        <p:spPr/>
        <p:txBody>
          <a:bodyPr/>
          <a:lstStyle/>
          <a:p>
            <a:fld id="{1FA9496B-128B-4323-8CC8-B67AA25DB8FC}" type="slidenum">
              <a:rPr lang="en-US" smtClean="0"/>
              <a:t>‹#›</a:t>
            </a:fld>
            <a:endParaRPr lang="en-US"/>
          </a:p>
        </p:txBody>
      </p:sp>
    </p:spTree>
    <p:extLst>
      <p:ext uri="{BB962C8B-B14F-4D97-AF65-F5344CB8AC3E}">
        <p14:creationId xmlns:p14="http://schemas.microsoft.com/office/powerpoint/2010/main" val="19474884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241CF76-0C8B-4613-8ACE-BCD2049EBBE3}"/>
              </a:ext>
            </a:extLst>
          </p:cNvPr>
          <p:cNvSpPr>
            <a:spLocks noGrp="1"/>
          </p:cNvSpPr>
          <p:nvPr>
            <p:ph type="dt" sz="half" idx="10"/>
          </p:nvPr>
        </p:nvSpPr>
        <p:spPr/>
        <p:txBody>
          <a:bodyPr/>
          <a:lstStyle/>
          <a:p>
            <a:fld id="{A8B20E8E-DFD2-4320-80C5-31FFB230A06A}" type="datetimeFigureOut">
              <a:rPr lang="en-US" smtClean="0"/>
              <a:t>10/17/2019</a:t>
            </a:fld>
            <a:endParaRPr lang="en-US"/>
          </a:p>
        </p:txBody>
      </p:sp>
      <p:sp>
        <p:nvSpPr>
          <p:cNvPr id="3" name="Footer Placeholder 2">
            <a:extLst>
              <a:ext uri="{FF2B5EF4-FFF2-40B4-BE49-F238E27FC236}">
                <a16:creationId xmlns:a16="http://schemas.microsoft.com/office/drawing/2014/main" id="{D356824E-113B-42DE-B0CD-128E99525AC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EA4EC99-4438-4A10-94CB-CB31B72CC813}"/>
              </a:ext>
            </a:extLst>
          </p:cNvPr>
          <p:cNvSpPr>
            <a:spLocks noGrp="1"/>
          </p:cNvSpPr>
          <p:nvPr>
            <p:ph type="sldNum" sz="quarter" idx="12"/>
          </p:nvPr>
        </p:nvSpPr>
        <p:spPr/>
        <p:txBody>
          <a:bodyPr/>
          <a:lstStyle/>
          <a:p>
            <a:fld id="{1FA9496B-128B-4323-8CC8-B67AA25DB8FC}" type="slidenum">
              <a:rPr lang="en-US" smtClean="0"/>
              <a:t>‹#›</a:t>
            </a:fld>
            <a:endParaRPr lang="en-US"/>
          </a:p>
        </p:txBody>
      </p:sp>
    </p:spTree>
    <p:extLst>
      <p:ext uri="{BB962C8B-B14F-4D97-AF65-F5344CB8AC3E}">
        <p14:creationId xmlns:p14="http://schemas.microsoft.com/office/powerpoint/2010/main" val="9824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90D448-6C12-4A0E-8E8F-9E79CE4FFD1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816E57A-D069-4C1E-A77D-EBB9907E6EE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81805AB-126B-4336-B48E-95A528D7E0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F343B59-0FB9-452D-A0B4-D7B1E89A7186}"/>
              </a:ext>
            </a:extLst>
          </p:cNvPr>
          <p:cNvSpPr>
            <a:spLocks noGrp="1"/>
          </p:cNvSpPr>
          <p:nvPr>
            <p:ph type="dt" sz="half" idx="10"/>
          </p:nvPr>
        </p:nvSpPr>
        <p:spPr/>
        <p:txBody>
          <a:bodyPr/>
          <a:lstStyle/>
          <a:p>
            <a:fld id="{A8B20E8E-DFD2-4320-80C5-31FFB230A06A}" type="datetimeFigureOut">
              <a:rPr lang="en-US" smtClean="0"/>
              <a:t>10/17/2019</a:t>
            </a:fld>
            <a:endParaRPr lang="en-US"/>
          </a:p>
        </p:txBody>
      </p:sp>
      <p:sp>
        <p:nvSpPr>
          <p:cNvPr id="6" name="Footer Placeholder 5">
            <a:extLst>
              <a:ext uri="{FF2B5EF4-FFF2-40B4-BE49-F238E27FC236}">
                <a16:creationId xmlns:a16="http://schemas.microsoft.com/office/drawing/2014/main" id="{5D1B9EE0-5F30-4B9F-910E-6F79C1855C1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58F26BA-2509-4368-BB39-D03587B97019}"/>
              </a:ext>
            </a:extLst>
          </p:cNvPr>
          <p:cNvSpPr>
            <a:spLocks noGrp="1"/>
          </p:cNvSpPr>
          <p:nvPr>
            <p:ph type="sldNum" sz="quarter" idx="12"/>
          </p:nvPr>
        </p:nvSpPr>
        <p:spPr/>
        <p:txBody>
          <a:bodyPr/>
          <a:lstStyle/>
          <a:p>
            <a:fld id="{1FA9496B-128B-4323-8CC8-B67AA25DB8FC}" type="slidenum">
              <a:rPr lang="en-US" smtClean="0"/>
              <a:t>‹#›</a:t>
            </a:fld>
            <a:endParaRPr lang="en-US"/>
          </a:p>
        </p:txBody>
      </p:sp>
    </p:spTree>
    <p:extLst>
      <p:ext uri="{BB962C8B-B14F-4D97-AF65-F5344CB8AC3E}">
        <p14:creationId xmlns:p14="http://schemas.microsoft.com/office/powerpoint/2010/main" val="21283536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A0A0A4-819D-47B2-A2C6-B099B937CE4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517281F-5065-4D46-B710-52140D2B23C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B328588-736A-438E-8E11-D5FE240CCF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79F307E-9AA6-4725-BD91-37DED8BF63F6}"/>
              </a:ext>
            </a:extLst>
          </p:cNvPr>
          <p:cNvSpPr>
            <a:spLocks noGrp="1"/>
          </p:cNvSpPr>
          <p:nvPr>
            <p:ph type="dt" sz="half" idx="10"/>
          </p:nvPr>
        </p:nvSpPr>
        <p:spPr/>
        <p:txBody>
          <a:bodyPr/>
          <a:lstStyle/>
          <a:p>
            <a:fld id="{A8B20E8E-DFD2-4320-80C5-31FFB230A06A}" type="datetimeFigureOut">
              <a:rPr lang="en-US" smtClean="0"/>
              <a:t>10/17/2019</a:t>
            </a:fld>
            <a:endParaRPr lang="en-US"/>
          </a:p>
        </p:txBody>
      </p:sp>
      <p:sp>
        <p:nvSpPr>
          <p:cNvPr id="6" name="Footer Placeholder 5">
            <a:extLst>
              <a:ext uri="{FF2B5EF4-FFF2-40B4-BE49-F238E27FC236}">
                <a16:creationId xmlns:a16="http://schemas.microsoft.com/office/drawing/2014/main" id="{9BA87132-BDDA-406B-948C-5A305C13FAC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D2D1F36-EA55-4BAD-BCF8-7EA04CD258F8}"/>
              </a:ext>
            </a:extLst>
          </p:cNvPr>
          <p:cNvSpPr>
            <a:spLocks noGrp="1"/>
          </p:cNvSpPr>
          <p:nvPr>
            <p:ph type="sldNum" sz="quarter" idx="12"/>
          </p:nvPr>
        </p:nvSpPr>
        <p:spPr/>
        <p:txBody>
          <a:bodyPr/>
          <a:lstStyle/>
          <a:p>
            <a:fld id="{1FA9496B-128B-4323-8CC8-B67AA25DB8FC}" type="slidenum">
              <a:rPr lang="en-US" smtClean="0"/>
              <a:t>‹#›</a:t>
            </a:fld>
            <a:endParaRPr lang="en-US"/>
          </a:p>
        </p:txBody>
      </p:sp>
    </p:spTree>
    <p:extLst>
      <p:ext uri="{BB962C8B-B14F-4D97-AF65-F5344CB8AC3E}">
        <p14:creationId xmlns:p14="http://schemas.microsoft.com/office/powerpoint/2010/main" val="26939967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A4B0EF-DA03-45A1-8CFD-A7C38AD226D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7FAD6E9-0C72-4C12-89ED-7C68C1739F6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5BAD7C4-43B4-48DE-B40D-F3B9B4F611D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B20E8E-DFD2-4320-80C5-31FFB230A06A}" type="datetimeFigureOut">
              <a:rPr lang="en-US" smtClean="0"/>
              <a:t>10/17/2019</a:t>
            </a:fld>
            <a:endParaRPr lang="en-US"/>
          </a:p>
        </p:txBody>
      </p:sp>
      <p:sp>
        <p:nvSpPr>
          <p:cNvPr id="5" name="Footer Placeholder 4">
            <a:extLst>
              <a:ext uri="{FF2B5EF4-FFF2-40B4-BE49-F238E27FC236}">
                <a16:creationId xmlns:a16="http://schemas.microsoft.com/office/drawing/2014/main" id="{66320ED9-9B01-4FEC-82B5-71F88BC7545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94A8C9A-2068-4721-9155-35FE7AFA4FC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A9496B-128B-4323-8CC8-B67AA25DB8FC}" type="slidenum">
              <a:rPr lang="en-US" smtClean="0"/>
              <a:t>‹#›</a:t>
            </a:fld>
            <a:endParaRPr lang="en-US"/>
          </a:p>
        </p:txBody>
      </p:sp>
    </p:spTree>
    <p:extLst>
      <p:ext uri="{BB962C8B-B14F-4D97-AF65-F5344CB8AC3E}">
        <p14:creationId xmlns:p14="http://schemas.microsoft.com/office/powerpoint/2010/main" val="11371332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ACFEFF-6D74-458B-B109-5C3C9A8E22B3}"/>
              </a:ext>
            </a:extLst>
          </p:cNvPr>
          <p:cNvSpPr>
            <a:spLocks noGrp="1"/>
          </p:cNvSpPr>
          <p:nvPr>
            <p:ph type="ctrTitle"/>
          </p:nvPr>
        </p:nvSpPr>
        <p:spPr>
          <a:solidFill>
            <a:schemeClr val="accent6">
              <a:lumMod val="60000"/>
              <a:lumOff val="40000"/>
            </a:schemeClr>
          </a:solidFill>
        </p:spPr>
        <p:txBody>
          <a:bodyPr>
            <a:normAutofit fontScale="90000"/>
          </a:bodyPr>
          <a:lstStyle/>
          <a:p>
            <a:r>
              <a:rPr lang="en-US" dirty="0"/>
              <a:t>Change of State Graph</a:t>
            </a:r>
            <a:br>
              <a:rPr lang="en-US" dirty="0"/>
            </a:br>
            <a:r>
              <a:rPr lang="en-US" dirty="0"/>
              <a:t>or </a:t>
            </a:r>
            <a:br>
              <a:rPr lang="en-US" dirty="0"/>
            </a:br>
            <a:r>
              <a:rPr lang="en-US" dirty="0"/>
              <a:t>Heating Curves</a:t>
            </a:r>
          </a:p>
        </p:txBody>
      </p:sp>
      <p:sp>
        <p:nvSpPr>
          <p:cNvPr id="3" name="Subtitle 2">
            <a:extLst>
              <a:ext uri="{FF2B5EF4-FFF2-40B4-BE49-F238E27FC236}">
                <a16:creationId xmlns:a16="http://schemas.microsoft.com/office/drawing/2014/main" id="{5546AB4A-113C-4BE3-8886-66CB15D7F60A}"/>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5732971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8" name="Rectangle 4">
            <a:extLst>
              <a:ext uri="{FF2B5EF4-FFF2-40B4-BE49-F238E27FC236}">
                <a16:creationId xmlns:a16="http://schemas.microsoft.com/office/drawing/2014/main" id="{09C61D64-E10D-4070-98A8-7FC51C1596A7}"/>
              </a:ext>
            </a:extLst>
          </p:cNvPr>
          <p:cNvSpPr>
            <a:spLocks noGrp="1" noChangeArrowheads="1"/>
          </p:cNvSpPr>
          <p:nvPr>
            <p:ph type="title"/>
          </p:nvPr>
        </p:nvSpPr>
        <p:spPr>
          <a:xfrm>
            <a:off x="609600" y="457200"/>
            <a:ext cx="10972800" cy="891915"/>
          </a:xfrm>
          <a:solidFill>
            <a:srgbClr val="7030A0"/>
          </a:solidFill>
        </p:spPr>
        <p:txBody>
          <a:bodyPr/>
          <a:lstStyle/>
          <a:p>
            <a:pPr algn="ctr" eaLnBrk="1" hangingPunct="1"/>
            <a:r>
              <a:rPr lang="en-US" altLang="en-US" sz="4000" dirty="0"/>
              <a:t>Why is the curve flat at some portions?</a:t>
            </a:r>
          </a:p>
        </p:txBody>
      </p:sp>
      <p:sp>
        <p:nvSpPr>
          <p:cNvPr id="36870" name="Rectangle 6">
            <a:extLst>
              <a:ext uri="{FF2B5EF4-FFF2-40B4-BE49-F238E27FC236}">
                <a16:creationId xmlns:a16="http://schemas.microsoft.com/office/drawing/2014/main" id="{A7AB559F-DD5C-4DEC-8B45-3CBE67798B01}"/>
              </a:ext>
            </a:extLst>
          </p:cNvPr>
          <p:cNvSpPr>
            <a:spLocks noGrp="1" noChangeArrowheads="1"/>
          </p:cNvSpPr>
          <p:nvPr>
            <p:ph type="body" sz="half" idx="2"/>
          </p:nvPr>
        </p:nvSpPr>
        <p:spPr>
          <a:xfrm>
            <a:off x="5817704" y="1543986"/>
            <a:ext cx="5764696" cy="4856813"/>
          </a:xfrm>
        </p:spPr>
        <p:txBody>
          <a:bodyPr>
            <a:normAutofit fontScale="92500" lnSpcReduction="20000"/>
          </a:bodyPr>
          <a:lstStyle/>
          <a:p>
            <a:pPr eaLnBrk="1" hangingPunct="1"/>
            <a:r>
              <a:rPr lang="en-US" altLang="en-US" sz="3600" dirty="0"/>
              <a:t>Temperature is staying constant BC and DE</a:t>
            </a:r>
          </a:p>
          <a:p>
            <a:r>
              <a:rPr lang="en-US" altLang="en-US" sz="3600" dirty="0"/>
              <a:t>BC the solid becomes a liquid (melting). This is called the </a:t>
            </a:r>
            <a:r>
              <a:rPr lang="en-US" altLang="en-US" sz="3600" b="1" dirty="0"/>
              <a:t>heat of fusion</a:t>
            </a:r>
            <a:r>
              <a:rPr lang="en-US" altLang="en-US" sz="3600" dirty="0"/>
              <a:t> (H</a:t>
            </a:r>
            <a:r>
              <a:rPr lang="en-US" altLang="en-US" sz="3600" baseline="-25000" dirty="0"/>
              <a:t>f</a:t>
            </a:r>
            <a:r>
              <a:rPr lang="en-US" altLang="en-US" sz="3600" dirty="0"/>
              <a:t>).</a:t>
            </a:r>
          </a:p>
          <a:p>
            <a:r>
              <a:rPr lang="en-US" altLang="en-US" sz="3600" dirty="0"/>
              <a:t>DE liquid becomes a gas (vaporization). This is called</a:t>
            </a:r>
            <a:r>
              <a:rPr lang="en-US" altLang="en-US" sz="3600" b="1" dirty="0"/>
              <a:t> heat of vaporization</a:t>
            </a:r>
            <a:r>
              <a:rPr lang="en-US" altLang="en-US" sz="3600" dirty="0"/>
              <a:t> (</a:t>
            </a:r>
            <a:r>
              <a:rPr lang="en-US" altLang="en-US" sz="3600" dirty="0" err="1"/>
              <a:t>H</a:t>
            </a:r>
            <a:r>
              <a:rPr lang="en-US" altLang="en-US" sz="3600" baseline="-25000" dirty="0" err="1"/>
              <a:t>v</a:t>
            </a:r>
            <a:r>
              <a:rPr lang="en-US" altLang="en-US" sz="3600" dirty="0"/>
              <a:t>).</a:t>
            </a:r>
          </a:p>
          <a:p>
            <a:pPr eaLnBrk="1" hangingPunct="1"/>
            <a:r>
              <a:rPr lang="en-US" altLang="en-US" sz="3600" dirty="0"/>
              <a:t>Energy is being used to </a:t>
            </a:r>
            <a:r>
              <a:rPr lang="en-US" altLang="en-US" sz="3600" b="1" u="sng" dirty="0"/>
              <a:t>change the state</a:t>
            </a:r>
            <a:r>
              <a:rPr lang="en-US" altLang="en-US" sz="3600" dirty="0"/>
              <a:t> and not the temperature.</a:t>
            </a:r>
          </a:p>
        </p:txBody>
      </p:sp>
      <p:pic>
        <p:nvPicPr>
          <p:cNvPr id="8" name="Content Placeholder 7" descr="heating curve1">
            <a:extLst>
              <a:ext uri="{FF2B5EF4-FFF2-40B4-BE49-F238E27FC236}">
                <a16:creationId xmlns:a16="http://schemas.microsoft.com/office/drawing/2014/main" id="{8427A825-4A22-44EE-9C6E-00E9AF4F425C}"/>
              </a:ext>
            </a:extLst>
          </p:cNvPr>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271068" y="1543987"/>
            <a:ext cx="5427484" cy="48568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28399039"/>
      </p:ext>
    </p:extLst>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6870">
                                            <p:txEl>
                                              <p:pRg st="0" end="0"/>
                                            </p:txEl>
                                          </p:spTgt>
                                        </p:tgtEl>
                                        <p:attrNameLst>
                                          <p:attrName>style.visibility</p:attrName>
                                        </p:attrNameLst>
                                      </p:cBhvr>
                                      <p:to>
                                        <p:strVal val="visible"/>
                                      </p:to>
                                    </p:set>
                                    <p:animEffect transition="in" filter="fade">
                                      <p:cBhvr>
                                        <p:cTn id="7" dur="1000"/>
                                        <p:tgtEl>
                                          <p:spTgt spid="36870">
                                            <p:txEl>
                                              <p:pRg st="0" end="0"/>
                                            </p:txEl>
                                          </p:spTgt>
                                        </p:tgtEl>
                                      </p:cBhvr>
                                    </p:animEffect>
                                    <p:anim calcmode="lin" valueType="num">
                                      <p:cBhvr>
                                        <p:cTn id="8" dur="1000" fill="hold"/>
                                        <p:tgtEl>
                                          <p:spTgt spid="36870">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6870">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6870">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6870">
                                            <p:txEl>
                                              <p:pRg st="1" end="1"/>
                                            </p:txEl>
                                          </p:spTgt>
                                        </p:tgtEl>
                                        <p:attrNameLst>
                                          <p:attrName>style.visibility</p:attrName>
                                        </p:attrNameLst>
                                      </p:cBhvr>
                                      <p:to>
                                        <p:strVal val="visible"/>
                                      </p:to>
                                    </p:set>
                                    <p:animEffect transition="in" filter="fade">
                                      <p:cBhvr>
                                        <p:cTn id="15" dur="1000"/>
                                        <p:tgtEl>
                                          <p:spTgt spid="36870">
                                            <p:txEl>
                                              <p:pRg st="1" end="1"/>
                                            </p:txEl>
                                          </p:spTgt>
                                        </p:tgtEl>
                                      </p:cBhvr>
                                    </p:animEffect>
                                    <p:anim calcmode="lin" valueType="num">
                                      <p:cBhvr>
                                        <p:cTn id="16" dur="1000" fill="hold"/>
                                        <p:tgtEl>
                                          <p:spTgt spid="36870">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6870">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6870">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36870">
                                            <p:txEl>
                                              <p:pRg st="2" end="2"/>
                                            </p:txEl>
                                          </p:spTgt>
                                        </p:tgtEl>
                                        <p:attrNameLst>
                                          <p:attrName>style.visibility</p:attrName>
                                        </p:attrNameLst>
                                      </p:cBhvr>
                                      <p:to>
                                        <p:strVal val="visible"/>
                                      </p:to>
                                    </p:set>
                                    <p:animEffect transition="in" filter="fade">
                                      <p:cBhvr>
                                        <p:cTn id="23" dur="1000"/>
                                        <p:tgtEl>
                                          <p:spTgt spid="36870">
                                            <p:txEl>
                                              <p:pRg st="2" end="2"/>
                                            </p:txEl>
                                          </p:spTgt>
                                        </p:tgtEl>
                                      </p:cBhvr>
                                    </p:animEffect>
                                    <p:anim calcmode="lin" valueType="num">
                                      <p:cBhvr>
                                        <p:cTn id="24" dur="1000" fill="hold"/>
                                        <p:tgtEl>
                                          <p:spTgt spid="36870">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6870">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6870">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36870">
                                            <p:txEl>
                                              <p:pRg st="3" end="3"/>
                                            </p:txEl>
                                          </p:spTgt>
                                        </p:tgtEl>
                                        <p:attrNameLst>
                                          <p:attrName>style.visibility</p:attrName>
                                        </p:attrNameLst>
                                      </p:cBhvr>
                                      <p:to>
                                        <p:strVal val="visible"/>
                                      </p:to>
                                    </p:set>
                                    <p:animEffect transition="in" filter="fade">
                                      <p:cBhvr>
                                        <p:cTn id="31" dur="1000"/>
                                        <p:tgtEl>
                                          <p:spTgt spid="36870">
                                            <p:txEl>
                                              <p:pRg st="3" end="3"/>
                                            </p:txEl>
                                          </p:spTgt>
                                        </p:tgtEl>
                                      </p:cBhvr>
                                    </p:animEffect>
                                    <p:anim calcmode="lin" valueType="num">
                                      <p:cBhvr>
                                        <p:cTn id="32" dur="1000" fill="hold"/>
                                        <p:tgtEl>
                                          <p:spTgt spid="36870">
                                            <p:txEl>
                                              <p:pRg st="3" end="3"/>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36870">
                                            <p:txEl>
                                              <p:pRg st="3" end="3"/>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36870">
                                            <p:txEl>
                                              <p:pRg st="3" end="3"/>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70"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8" name="Rectangle 4">
            <a:extLst>
              <a:ext uri="{FF2B5EF4-FFF2-40B4-BE49-F238E27FC236}">
                <a16:creationId xmlns:a16="http://schemas.microsoft.com/office/drawing/2014/main" id="{09C61D64-E10D-4070-98A8-7FC51C1596A7}"/>
              </a:ext>
            </a:extLst>
          </p:cNvPr>
          <p:cNvSpPr>
            <a:spLocks noGrp="1" noChangeArrowheads="1"/>
          </p:cNvSpPr>
          <p:nvPr>
            <p:ph type="title"/>
          </p:nvPr>
        </p:nvSpPr>
        <p:spPr>
          <a:xfrm>
            <a:off x="609600" y="457200"/>
            <a:ext cx="10972800" cy="891915"/>
          </a:xfrm>
          <a:solidFill>
            <a:schemeClr val="accent1">
              <a:lumMod val="40000"/>
              <a:lumOff val="60000"/>
            </a:schemeClr>
          </a:solidFill>
        </p:spPr>
        <p:txBody>
          <a:bodyPr/>
          <a:lstStyle/>
          <a:p>
            <a:pPr algn="ctr" eaLnBrk="1" hangingPunct="1"/>
            <a:r>
              <a:rPr lang="en-US" altLang="en-US" sz="4000" dirty="0"/>
              <a:t>Which requires more energy?</a:t>
            </a:r>
          </a:p>
        </p:txBody>
      </p:sp>
      <p:sp>
        <p:nvSpPr>
          <p:cNvPr id="36870" name="Rectangle 6">
            <a:extLst>
              <a:ext uri="{FF2B5EF4-FFF2-40B4-BE49-F238E27FC236}">
                <a16:creationId xmlns:a16="http://schemas.microsoft.com/office/drawing/2014/main" id="{A7AB559F-DD5C-4DEC-8B45-3CBE67798B01}"/>
              </a:ext>
            </a:extLst>
          </p:cNvPr>
          <p:cNvSpPr>
            <a:spLocks noGrp="1" noChangeArrowheads="1"/>
          </p:cNvSpPr>
          <p:nvPr>
            <p:ph type="body" sz="half" idx="2"/>
          </p:nvPr>
        </p:nvSpPr>
        <p:spPr>
          <a:xfrm>
            <a:off x="5817704" y="1543986"/>
            <a:ext cx="5764696" cy="4856813"/>
          </a:xfrm>
        </p:spPr>
        <p:txBody>
          <a:bodyPr>
            <a:normAutofit/>
          </a:bodyPr>
          <a:lstStyle/>
          <a:p>
            <a:r>
              <a:rPr lang="en-US" altLang="en-US" sz="3600" dirty="0"/>
              <a:t>Does Heat of Fusion (H</a:t>
            </a:r>
            <a:r>
              <a:rPr lang="en-US" altLang="en-US" sz="3600" baseline="-25000" dirty="0"/>
              <a:t>f</a:t>
            </a:r>
            <a:r>
              <a:rPr lang="en-US" altLang="en-US" sz="3600" dirty="0"/>
              <a:t>) BC or Heat of Vaporization (</a:t>
            </a:r>
            <a:r>
              <a:rPr lang="en-US" altLang="en-US" sz="3600" dirty="0" err="1"/>
              <a:t>H</a:t>
            </a:r>
            <a:r>
              <a:rPr lang="en-US" altLang="en-US" sz="3600" baseline="-25000" dirty="0" err="1"/>
              <a:t>v</a:t>
            </a:r>
            <a:r>
              <a:rPr lang="en-US" altLang="en-US" sz="3600" dirty="0"/>
              <a:t>) DE require more energy? Why and explain.</a:t>
            </a:r>
          </a:p>
          <a:p>
            <a:r>
              <a:rPr lang="en-US" altLang="en-US" sz="3600" dirty="0"/>
              <a:t>Hint: Analyze the graph and think about what is happening to the molecules. </a:t>
            </a:r>
          </a:p>
        </p:txBody>
      </p:sp>
      <p:pic>
        <p:nvPicPr>
          <p:cNvPr id="8" name="Content Placeholder 7" descr="heating curve1">
            <a:extLst>
              <a:ext uri="{FF2B5EF4-FFF2-40B4-BE49-F238E27FC236}">
                <a16:creationId xmlns:a16="http://schemas.microsoft.com/office/drawing/2014/main" id="{8427A825-4A22-44EE-9C6E-00E9AF4F425C}"/>
              </a:ext>
            </a:extLst>
          </p:cNvPr>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271068" y="1543987"/>
            <a:ext cx="5427484" cy="48568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3033685570"/>
      </p:ext>
    </p:extLst>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6870">
                                            <p:txEl>
                                              <p:pRg st="0" end="0"/>
                                            </p:txEl>
                                          </p:spTgt>
                                        </p:tgtEl>
                                        <p:attrNameLst>
                                          <p:attrName>style.visibility</p:attrName>
                                        </p:attrNameLst>
                                      </p:cBhvr>
                                      <p:to>
                                        <p:strVal val="visible"/>
                                      </p:to>
                                    </p:set>
                                    <p:animEffect transition="in" filter="fade">
                                      <p:cBhvr>
                                        <p:cTn id="7" dur="1000"/>
                                        <p:tgtEl>
                                          <p:spTgt spid="36870">
                                            <p:txEl>
                                              <p:pRg st="0" end="0"/>
                                            </p:txEl>
                                          </p:spTgt>
                                        </p:tgtEl>
                                      </p:cBhvr>
                                    </p:animEffect>
                                    <p:anim calcmode="lin" valueType="num">
                                      <p:cBhvr>
                                        <p:cTn id="8" dur="1000" fill="hold"/>
                                        <p:tgtEl>
                                          <p:spTgt spid="36870">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6870">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6870">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6870">
                                            <p:txEl>
                                              <p:pRg st="1" end="1"/>
                                            </p:txEl>
                                          </p:spTgt>
                                        </p:tgtEl>
                                        <p:attrNameLst>
                                          <p:attrName>style.visibility</p:attrName>
                                        </p:attrNameLst>
                                      </p:cBhvr>
                                      <p:to>
                                        <p:strVal val="visible"/>
                                      </p:to>
                                    </p:set>
                                    <p:animEffect transition="in" filter="fade">
                                      <p:cBhvr>
                                        <p:cTn id="15" dur="1000"/>
                                        <p:tgtEl>
                                          <p:spTgt spid="36870">
                                            <p:txEl>
                                              <p:pRg st="1" end="1"/>
                                            </p:txEl>
                                          </p:spTgt>
                                        </p:tgtEl>
                                      </p:cBhvr>
                                    </p:animEffect>
                                    <p:anim calcmode="lin" valueType="num">
                                      <p:cBhvr>
                                        <p:cTn id="16" dur="1000" fill="hold"/>
                                        <p:tgtEl>
                                          <p:spTgt spid="36870">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6870">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6870">
                                            <p:txEl>
                                              <p:pRg st="1" end="1"/>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70"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192356" y="-18410"/>
            <a:ext cx="9807287" cy="6894820"/>
          </a:xfrm>
          <a:prstGeom prst="rect">
            <a:avLst/>
          </a:prstGeom>
        </p:spPr>
      </p:pic>
    </p:spTree>
    <p:extLst>
      <p:ext uri="{BB962C8B-B14F-4D97-AF65-F5344CB8AC3E}">
        <p14:creationId xmlns:p14="http://schemas.microsoft.com/office/powerpoint/2010/main" val="27817854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A9A080C1-0F01-4246-A202-5D5B2B5B37EF}"/>
              </a:ext>
            </a:extLst>
          </p:cNvPr>
          <p:cNvSpPr>
            <a:spLocks noGrp="1" noChangeArrowheads="1"/>
          </p:cNvSpPr>
          <p:nvPr>
            <p:ph type="title"/>
          </p:nvPr>
        </p:nvSpPr>
        <p:spPr>
          <a:xfrm>
            <a:off x="609600" y="457200"/>
            <a:ext cx="10972800" cy="801974"/>
          </a:xfrm>
          <a:solidFill>
            <a:srgbClr val="FFFF00"/>
          </a:solidFill>
        </p:spPr>
        <p:txBody>
          <a:bodyPr/>
          <a:lstStyle/>
          <a:p>
            <a:pPr algn="ctr" eaLnBrk="1" hangingPunct="1"/>
            <a:r>
              <a:rPr lang="en-US" altLang="en-US" dirty="0"/>
              <a:t>Summary	</a:t>
            </a:r>
          </a:p>
        </p:txBody>
      </p:sp>
      <p:sp>
        <p:nvSpPr>
          <p:cNvPr id="43011" name="Rectangle 3">
            <a:extLst>
              <a:ext uri="{FF2B5EF4-FFF2-40B4-BE49-F238E27FC236}">
                <a16:creationId xmlns:a16="http://schemas.microsoft.com/office/drawing/2014/main" id="{18099D92-B2E5-4846-AEB6-15F669BA439A}"/>
              </a:ext>
            </a:extLst>
          </p:cNvPr>
          <p:cNvSpPr>
            <a:spLocks noGrp="1" noChangeArrowheads="1"/>
          </p:cNvSpPr>
          <p:nvPr>
            <p:ph type="body" sz="half" idx="1"/>
          </p:nvPr>
        </p:nvSpPr>
        <p:spPr>
          <a:xfrm>
            <a:off x="609600" y="1469036"/>
            <a:ext cx="5384800" cy="4398364"/>
          </a:xfrm>
        </p:spPr>
        <p:txBody>
          <a:bodyPr>
            <a:noAutofit/>
          </a:bodyPr>
          <a:lstStyle/>
          <a:p>
            <a:pPr eaLnBrk="1" hangingPunct="1"/>
            <a:r>
              <a:rPr lang="en-US" altLang="en-US" sz="3600" dirty="0"/>
              <a:t>The heating curve is a useful tool to show us the changes in temperature, and energy as a sample is heated up. It give us detailed information about phases and phase changes of samples.</a:t>
            </a:r>
          </a:p>
        </p:txBody>
      </p:sp>
      <p:pic>
        <p:nvPicPr>
          <p:cNvPr id="43012" name="Picture 4">
            <a:extLst>
              <a:ext uri="{FF2B5EF4-FFF2-40B4-BE49-F238E27FC236}">
                <a16:creationId xmlns:a16="http://schemas.microsoft.com/office/drawing/2014/main" id="{DF4FE70D-8BA3-4B7F-8737-EF5502466E40}"/>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6172199" y="1454824"/>
            <a:ext cx="5384800" cy="5080000"/>
          </a:xfrm>
          <a:noFill/>
        </p:spPr>
      </p:pic>
    </p:spTree>
    <p:extLst>
      <p:ext uri="{BB962C8B-B14F-4D97-AF65-F5344CB8AC3E}">
        <p14:creationId xmlns:p14="http://schemas.microsoft.com/office/powerpoint/2010/main" val="3889980477"/>
      </p:ext>
    </p:extLst>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43011">
                                            <p:txEl>
                                              <p:pRg st="0" end="0"/>
                                            </p:txEl>
                                          </p:spTgt>
                                        </p:tgtEl>
                                        <p:attrNameLst>
                                          <p:attrName>style.visibility</p:attrName>
                                        </p:attrNameLst>
                                      </p:cBhvr>
                                      <p:to>
                                        <p:strVal val="visible"/>
                                      </p:to>
                                    </p:set>
                                    <p:animScale>
                                      <p:cBhvr>
                                        <p:cTn id="7" dur="1000" decel="50000" fill="hold">
                                          <p:stCondLst>
                                            <p:cond delay="0"/>
                                          </p:stCondLst>
                                        </p:cTn>
                                        <p:tgtEl>
                                          <p:spTgt spid="43011">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43011">
                                            <p:txEl>
                                              <p:pRg st="0" end="0"/>
                                            </p:txEl>
                                          </p:spTgt>
                                        </p:tgtEl>
                                        <p:attrNameLst>
                                          <p:attrName>ppt_x</p:attrName>
                                          <p:attrName>ppt_y</p:attrName>
                                        </p:attrNameLst>
                                      </p:cBhvr>
                                    </p:animMotion>
                                    <p:animEffect transition="in" filter="fade">
                                      <p:cBhvr>
                                        <p:cTn id="9" dur="1000"/>
                                        <p:tgtEl>
                                          <p:spTgt spid="43011">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6" presetClass="emph" presetSubtype="0" fill="hold" nodeType="clickEffect">
                                  <p:stCondLst>
                                    <p:cond delay="0"/>
                                  </p:stCondLst>
                                  <p:childTnLst>
                                    <p:animEffect transition="out" filter="fade">
                                      <p:cBhvr>
                                        <p:cTn id="13" dur="500" tmFilter="0, 0; .2, .5; .8, .5; 1, 0"/>
                                        <p:tgtEl>
                                          <p:spTgt spid="43012"/>
                                        </p:tgtEl>
                                      </p:cBhvr>
                                    </p:animEffect>
                                    <p:animScale>
                                      <p:cBhvr>
                                        <p:cTn id="14" dur="250" autoRev="1" fill="hold"/>
                                        <p:tgtEl>
                                          <p:spTgt spid="43012"/>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1"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096CF0-AFB9-4173-8231-4B94EAD22689}"/>
              </a:ext>
            </a:extLst>
          </p:cNvPr>
          <p:cNvSpPr>
            <a:spLocks noGrp="1"/>
          </p:cNvSpPr>
          <p:nvPr>
            <p:ph type="title"/>
          </p:nvPr>
        </p:nvSpPr>
        <p:spPr>
          <a:xfrm>
            <a:off x="838200" y="365126"/>
            <a:ext cx="10515600" cy="920336"/>
          </a:xfrm>
          <a:solidFill>
            <a:srgbClr val="0000FF"/>
          </a:solidFill>
        </p:spPr>
        <p:txBody>
          <a:bodyPr/>
          <a:lstStyle/>
          <a:p>
            <a:pPr algn="ctr"/>
            <a:r>
              <a:rPr lang="en-US" dirty="0"/>
              <a:t>Big Ideas</a:t>
            </a:r>
          </a:p>
        </p:txBody>
      </p:sp>
      <p:sp>
        <p:nvSpPr>
          <p:cNvPr id="3" name="Content Placeholder 2">
            <a:extLst>
              <a:ext uri="{FF2B5EF4-FFF2-40B4-BE49-F238E27FC236}">
                <a16:creationId xmlns:a16="http://schemas.microsoft.com/office/drawing/2014/main" id="{81D5D5D9-0759-4CBB-BD1D-AA489D0B9263}"/>
              </a:ext>
            </a:extLst>
          </p:cNvPr>
          <p:cNvSpPr>
            <a:spLocks noGrp="1"/>
          </p:cNvSpPr>
          <p:nvPr>
            <p:ph idx="1"/>
          </p:nvPr>
        </p:nvSpPr>
        <p:spPr/>
        <p:txBody>
          <a:bodyPr>
            <a:normAutofit/>
          </a:bodyPr>
          <a:lstStyle/>
          <a:p>
            <a:r>
              <a:rPr lang="en-US" sz="3600" dirty="0"/>
              <a:t>During a change of state, the energy of the substance changes and </a:t>
            </a:r>
            <a:r>
              <a:rPr lang="en-US" sz="3600" u="sng" dirty="0"/>
              <a:t>NOT</a:t>
            </a:r>
            <a:r>
              <a:rPr lang="en-US" sz="3600" dirty="0"/>
              <a:t> the TEMPERATURE.</a:t>
            </a:r>
          </a:p>
          <a:p>
            <a:r>
              <a:rPr lang="en-US" sz="3600" dirty="0"/>
              <a:t>Substances change state when they reach their melting, freezing, boiling, and </a:t>
            </a:r>
            <a:r>
              <a:rPr lang="en-US" sz="3600"/>
              <a:t>condensation points.</a:t>
            </a:r>
            <a:endParaRPr lang="en-US" sz="3600" dirty="0"/>
          </a:p>
        </p:txBody>
      </p:sp>
    </p:spTree>
    <p:extLst>
      <p:ext uri="{BB962C8B-B14F-4D97-AF65-F5344CB8AC3E}">
        <p14:creationId xmlns:p14="http://schemas.microsoft.com/office/powerpoint/2010/main" val="26397574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4">
            <a:extLst>
              <a:ext uri="{FF2B5EF4-FFF2-40B4-BE49-F238E27FC236}">
                <a16:creationId xmlns:a16="http://schemas.microsoft.com/office/drawing/2014/main" id="{316AA83E-CBBF-4644-AADE-7834A6F93CC0}"/>
              </a:ext>
            </a:extLst>
          </p:cNvPr>
          <p:cNvSpPr>
            <a:spLocks noGrp="1" noChangeArrowheads="1"/>
          </p:cNvSpPr>
          <p:nvPr>
            <p:ph type="title"/>
          </p:nvPr>
        </p:nvSpPr>
        <p:spPr>
          <a:solidFill>
            <a:srgbClr val="00B0F0"/>
          </a:solidFill>
        </p:spPr>
        <p:txBody>
          <a:bodyPr/>
          <a:lstStyle/>
          <a:p>
            <a:pPr algn="ctr" eaLnBrk="1" hangingPunct="1"/>
            <a:r>
              <a:rPr lang="en-US" altLang="en-US" sz="4500" b="1" dirty="0">
                <a:latin typeface="Comic Sans MS" panose="030F0702030302020204" pitchFamily="66" charset="0"/>
              </a:rPr>
              <a:t>Learning Objectives</a:t>
            </a:r>
          </a:p>
        </p:txBody>
      </p:sp>
      <p:sp>
        <p:nvSpPr>
          <p:cNvPr id="7171" name="Rectangle 5">
            <a:extLst>
              <a:ext uri="{FF2B5EF4-FFF2-40B4-BE49-F238E27FC236}">
                <a16:creationId xmlns:a16="http://schemas.microsoft.com/office/drawing/2014/main" id="{3D2FD20A-EA03-45AA-B232-59F24F755D20}"/>
              </a:ext>
            </a:extLst>
          </p:cNvPr>
          <p:cNvSpPr>
            <a:spLocks noGrp="1" noChangeArrowheads="1"/>
          </p:cNvSpPr>
          <p:nvPr>
            <p:ph idx="1"/>
          </p:nvPr>
        </p:nvSpPr>
        <p:spPr>
          <a:xfrm>
            <a:off x="609600" y="1840043"/>
            <a:ext cx="10972800" cy="4830577"/>
          </a:xfrm>
        </p:spPr>
        <p:txBody>
          <a:bodyPr/>
          <a:lstStyle/>
          <a:p>
            <a:pPr eaLnBrk="1" hangingPunct="1"/>
            <a:r>
              <a:rPr lang="en-US" altLang="en-US" sz="3600" dirty="0">
                <a:latin typeface="Comic Sans MS" panose="030F0702030302020204" pitchFamily="66" charset="0"/>
              </a:rPr>
              <a:t>I can find the melting, boiling, freezing, and condensation points on a change of state graph.</a:t>
            </a:r>
          </a:p>
          <a:p>
            <a:pPr eaLnBrk="1" hangingPunct="1"/>
            <a:r>
              <a:rPr lang="en-US" altLang="en-US" sz="3600" dirty="0">
                <a:latin typeface="Comic Sans MS" panose="030F0702030302020204" pitchFamily="66" charset="0"/>
              </a:rPr>
              <a:t>I can determine portions of a change of state graph that represent solid, liquid, and gas.</a:t>
            </a:r>
          </a:p>
          <a:p>
            <a:pPr eaLnBrk="1" hangingPunct="1">
              <a:buFontTx/>
              <a:buNone/>
            </a:pPr>
            <a:endParaRPr lang="en-US" altLang="en-US" dirty="0">
              <a:latin typeface="Comic Sans MS" panose="030F0702030302020204" pitchFamily="66" charset="0"/>
            </a:endParaRPr>
          </a:p>
        </p:txBody>
      </p:sp>
    </p:spTree>
    <p:extLst>
      <p:ext uri="{BB962C8B-B14F-4D97-AF65-F5344CB8AC3E}">
        <p14:creationId xmlns:p14="http://schemas.microsoft.com/office/powerpoint/2010/main" val="386637407"/>
      </p:ext>
    </p:extLst>
  </p:cSld>
  <p:clrMapOvr>
    <a:masterClrMapping/>
  </p:clrMapOvr>
  <p:transition spd="med">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 calcmode="lin" valueType="num">
                                      <p:cBhvr additive="base">
                                        <p:cTn id="7" dur="500" fill="hold"/>
                                        <p:tgtEl>
                                          <p:spTgt spid="717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17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171">
                                            <p:txEl>
                                              <p:pRg st="1" end="1"/>
                                            </p:txEl>
                                          </p:spTgt>
                                        </p:tgtEl>
                                        <p:attrNameLst>
                                          <p:attrName>style.visibility</p:attrName>
                                        </p:attrNameLst>
                                      </p:cBhvr>
                                      <p:to>
                                        <p:strVal val="visible"/>
                                      </p:to>
                                    </p:set>
                                    <p:anim calcmode="lin" valueType="num">
                                      <p:cBhvr additive="base">
                                        <p:cTn id="13" dur="500" fill="hold"/>
                                        <p:tgtEl>
                                          <p:spTgt spid="717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171">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A7F0DA09-A8CF-4C9F-90B7-75E1C3AA4427}"/>
              </a:ext>
            </a:extLst>
          </p:cNvPr>
          <p:cNvSpPr>
            <a:spLocks noGrp="1" noChangeArrowheads="1"/>
          </p:cNvSpPr>
          <p:nvPr>
            <p:ph type="title"/>
          </p:nvPr>
        </p:nvSpPr>
        <p:spPr>
          <a:solidFill>
            <a:srgbClr val="FF0000"/>
          </a:solidFill>
        </p:spPr>
        <p:txBody>
          <a:bodyPr/>
          <a:lstStyle/>
          <a:p>
            <a:pPr algn="ctr" eaLnBrk="1" hangingPunct="1"/>
            <a:r>
              <a:rPr lang="en-US" altLang="en-US" sz="4000" dirty="0"/>
              <a:t>What are some things that happen as we heat a sample up?</a:t>
            </a:r>
          </a:p>
        </p:txBody>
      </p:sp>
      <p:sp>
        <p:nvSpPr>
          <p:cNvPr id="16387" name="Rectangle 3">
            <a:extLst>
              <a:ext uri="{FF2B5EF4-FFF2-40B4-BE49-F238E27FC236}">
                <a16:creationId xmlns:a16="http://schemas.microsoft.com/office/drawing/2014/main" id="{102BD317-F9BE-4702-B6C6-28167A6181D6}"/>
              </a:ext>
            </a:extLst>
          </p:cNvPr>
          <p:cNvSpPr>
            <a:spLocks noGrp="1" noChangeArrowheads="1"/>
          </p:cNvSpPr>
          <p:nvPr>
            <p:ph type="body" sz="half" idx="1"/>
          </p:nvPr>
        </p:nvSpPr>
        <p:spPr/>
        <p:txBody>
          <a:bodyPr>
            <a:normAutofit/>
          </a:bodyPr>
          <a:lstStyle/>
          <a:p>
            <a:pPr eaLnBrk="1" hangingPunct="1"/>
            <a:r>
              <a:rPr lang="en-US" altLang="en-US" sz="3600" dirty="0"/>
              <a:t>Solid </a:t>
            </a:r>
            <a:r>
              <a:rPr lang="en-US" altLang="en-US" sz="3600" dirty="0">
                <a:sym typeface="Wingdings" panose="05000000000000000000" pitchFamily="2" charset="2"/>
              </a:rPr>
              <a:t> Liquid  Gas</a:t>
            </a:r>
          </a:p>
          <a:p>
            <a:pPr eaLnBrk="1" hangingPunct="1"/>
            <a:r>
              <a:rPr lang="en-US" altLang="en-US" sz="3600" dirty="0">
                <a:sym typeface="Wingdings" panose="05000000000000000000" pitchFamily="2" charset="2"/>
              </a:rPr>
              <a:t>Melting, Evaporating </a:t>
            </a:r>
          </a:p>
          <a:p>
            <a:pPr eaLnBrk="1" hangingPunct="1"/>
            <a:r>
              <a:rPr lang="en-US" altLang="en-US" sz="3600" dirty="0">
                <a:sym typeface="Wingdings" panose="05000000000000000000" pitchFamily="2" charset="2"/>
              </a:rPr>
              <a:t>Particles move apart</a:t>
            </a:r>
          </a:p>
          <a:p>
            <a:pPr eaLnBrk="1" hangingPunct="1"/>
            <a:r>
              <a:rPr lang="en-US" altLang="en-US" sz="3600" dirty="0">
                <a:sym typeface="Wingdings" panose="05000000000000000000" pitchFamily="2" charset="2"/>
              </a:rPr>
              <a:t>Lose attraction</a:t>
            </a:r>
          </a:p>
          <a:p>
            <a:pPr eaLnBrk="1" hangingPunct="1"/>
            <a:r>
              <a:rPr lang="en-US" altLang="en-US" sz="3600" dirty="0">
                <a:sym typeface="Wingdings" panose="05000000000000000000" pitchFamily="2" charset="2"/>
              </a:rPr>
              <a:t>Particles speed up</a:t>
            </a:r>
            <a:endParaRPr lang="en-US" altLang="en-US" sz="3600" dirty="0"/>
          </a:p>
        </p:txBody>
      </p:sp>
      <p:pic>
        <p:nvPicPr>
          <p:cNvPr id="16389" name="Picture 5" descr="melting">
            <a:extLst>
              <a:ext uri="{FF2B5EF4-FFF2-40B4-BE49-F238E27FC236}">
                <a16:creationId xmlns:a16="http://schemas.microsoft.com/office/drawing/2014/main" id="{7A7FC128-E491-4874-9187-3B627475353A}"/>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6596064" y="1981200"/>
            <a:ext cx="3190875" cy="3886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2020656249"/>
      </p:ext>
    </p:extLst>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Effect transition="in" filter="dissolve">
                                      <p:cBhvr>
                                        <p:cTn id="7" dur="500"/>
                                        <p:tgtEl>
                                          <p:spTgt spid="1638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6387">
                                            <p:txEl>
                                              <p:pRg st="1" end="1"/>
                                            </p:txEl>
                                          </p:spTgt>
                                        </p:tgtEl>
                                        <p:attrNameLst>
                                          <p:attrName>style.visibility</p:attrName>
                                        </p:attrNameLst>
                                      </p:cBhvr>
                                      <p:to>
                                        <p:strVal val="visible"/>
                                      </p:to>
                                    </p:set>
                                    <p:animEffect transition="in" filter="dissolve">
                                      <p:cBhvr>
                                        <p:cTn id="12" dur="500"/>
                                        <p:tgtEl>
                                          <p:spTgt spid="1638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6387">
                                            <p:txEl>
                                              <p:pRg st="2" end="2"/>
                                            </p:txEl>
                                          </p:spTgt>
                                        </p:tgtEl>
                                        <p:attrNameLst>
                                          <p:attrName>style.visibility</p:attrName>
                                        </p:attrNameLst>
                                      </p:cBhvr>
                                      <p:to>
                                        <p:strVal val="visible"/>
                                      </p:to>
                                    </p:set>
                                    <p:animEffect transition="in" filter="dissolve">
                                      <p:cBhvr>
                                        <p:cTn id="17" dur="500"/>
                                        <p:tgtEl>
                                          <p:spTgt spid="1638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6387">
                                            <p:txEl>
                                              <p:pRg st="3" end="3"/>
                                            </p:txEl>
                                          </p:spTgt>
                                        </p:tgtEl>
                                        <p:attrNameLst>
                                          <p:attrName>style.visibility</p:attrName>
                                        </p:attrNameLst>
                                      </p:cBhvr>
                                      <p:to>
                                        <p:strVal val="visible"/>
                                      </p:to>
                                    </p:set>
                                    <p:animEffect transition="in" filter="dissolve">
                                      <p:cBhvr>
                                        <p:cTn id="22" dur="500"/>
                                        <p:tgtEl>
                                          <p:spTgt spid="1638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6387">
                                            <p:txEl>
                                              <p:pRg st="4" end="4"/>
                                            </p:txEl>
                                          </p:spTgt>
                                        </p:tgtEl>
                                        <p:attrNameLst>
                                          <p:attrName>style.visibility</p:attrName>
                                        </p:attrNameLst>
                                      </p:cBhvr>
                                      <p:to>
                                        <p:strVal val="visible"/>
                                      </p:to>
                                    </p:set>
                                    <p:animEffect transition="in" filter="dissolve">
                                      <p:cBhvr>
                                        <p:cTn id="27" dur="500"/>
                                        <p:tgtEl>
                                          <p:spTgt spid="1638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A7F0DA09-A8CF-4C9F-90B7-75E1C3AA4427}"/>
              </a:ext>
            </a:extLst>
          </p:cNvPr>
          <p:cNvSpPr>
            <a:spLocks noGrp="1" noChangeArrowheads="1"/>
          </p:cNvSpPr>
          <p:nvPr>
            <p:ph type="title"/>
          </p:nvPr>
        </p:nvSpPr>
        <p:spPr>
          <a:solidFill>
            <a:srgbClr val="0070C0"/>
          </a:solidFill>
        </p:spPr>
        <p:txBody>
          <a:bodyPr/>
          <a:lstStyle/>
          <a:p>
            <a:pPr algn="ctr" eaLnBrk="1" hangingPunct="1"/>
            <a:r>
              <a:rPr lang="en-US" altLang="en-US" sz="4000" dirty="0"/>
              <a:t>What are some things that happen as we let a sample cool?</a:t>
            </a:r>
          </a:p>
        </p:txBody>
      </p:sp>
      <p:sp>
        <p:nvSpPr>
          <p:cNvPr id="16387" name="Rectangle 3">
            <a:extLst>
              <a:ext uri="{FF2B5EF4-FFF2-40B4-BE49-F238E27FC236}">
                <a16:creationId xmlns:a16="http://schemas.microsoft.com/office/drawing/2014/main" id="{102BD317-F9BE-4702-B6C6-28167A6181D6}"/>
              </a:ext>
            </a:extLst>
          </p:cNvPr>
          <p:cNvSpPr>
            <a:spLocks noGrp="1" noChangeArrowheads="1"/>
          </p:cNvSpPr>
          <p:nvPr>
            <p:ph type="body" sz="half" idx="1"/>
          </p:nvPr>
        </p:nvSpPr>
        <p:spPr/>
        <p:txBody>
          <a:bodyPr/>
          <a:lstStyle/>
          <a:p>
            <a:pPr eaLnBrk="1" hangingPunct="1"/>
            <a:r>
              <a:rPr lang="en-US" altLang="en-US" sz="3600" dirty="0"/>
              <a:t>Gas </a:t>
            </a:r>
            <a:r>
              <a:rPr lang="en-US" altLang="en-US" sz="3600" dirty="0">
                <a:sym typeface="Wingdings" panose="05000000000000000000" pitchFamily="2" charset="2"/>
              </a:rPr>
              <a:t> Liquid  Solid</a:t>
            </a:r>
          </a:p>
          <a:p>
            <a:pPr eaLnBrk="1" hangingPunct="1"/>
            <a:r>
              <a:rPr lang="en-US" altLang="en-US" sz="3600" dirty="0">
                <a:sym typeface="Wingdings" panose="05000000000000000000" pitchFamily="2" charset="2"/>
              </a:rPr>
              <a:t>Freezing, Condensation</a:t>
            </a:r>
          </a:p>
          <a:p>
            <a:pPr eaLnBrk="1" hangingPunct="1"/>
            <a:r>
              <a:rPr lang="en-US" altLang="en-US" sz="3600" dirty="0">
                <a:sym typeface="Wingdings" panose="05000000000000000000" pitchFamily="2" charset="2"/>
              </a:rPr>
              <a:t>Particle move closer together</a:t>
            </a:r>
          </a:p>
          <a:p>
            <a:pPr eaLnBrk="1" hangingPunct="1"/>
            <a:r>
              <a:rPr lang="en-US" altLang="en-US" sz="3600" dirty="0">
                <a:sym typeface="Wingdings" panose="05000000000000000000" pitchFamily="2" charset="2"/>
              </a:rPr>
              <a:t>Gain attraction</a:t>
            </a:r>
          </a:p>
          <a:p>
            <a:pPr eaLnBrk="1" hangingPunct="1"/>
            <a:r>
              <a:rPr lang="en-US" altLang="en-US" sz="3600" dirty="0">
                <a:sym typeface="Wingdings" panose="05000000000000000000" pitchFamily="2" charset="2"/>
              </a:rPr>
              <a:t>Particles slow down</a:t>
            </a:r>
            <a:endParaRPr lang="en-US" altLang="en-US" sz="3600" dirty="0"/>
          </a:p>
        </p:txBody>
      </p:sp>
      <p:sp>
        <p:nvSpPr>
          <p:cNvPr id="2" name="Content Placeholder 1">
            <a:extLst>
              <a:ext uri="{FF2B5EF4-FFF2-40B4-BE49-F238E27FC236}">
                <a16:creationId xmlns:a16="http://schemas.microsoft.com/office/drawing/2014/main" id="{A9BD0EEE-4CFB-468D-A5EF-4349C0D4BDE5}"/>
              </a:ext>
            </a:extLst>
          </p:cNvPr>
          <p:cNvSpPr>
            <a:spLocks noGrp="1"/>
          </p:cNvSpPr>
          <p:nvPr>
            <p:ph sz="half" idx="2"/>
          </p:nvPr>
        </p:nvSpPr>
        <p:spPr/>
        <p:txBody>
          <a:bodyPr/>
          <a:lstStyle/>
          <a:p>
            <a:endParaRPr lang="en-US"/>
          </a:p>
        </p:txBody>
      </p:sp>
    </p:spTree>
    <p:extLst>
      <p:ext uri="{BB962C8B-B14F-4D97-AF65-F5344CB8AC3E}">
        <p14:creationId xmlns:p14="http://schemas.microsoft.com/office/powerpoint/2010/main" val="1499627393"/>
      </p:ext>
    </p:extLst>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Effect transition="in" filter="dissolve">
                                      <p:cBhvr>
                                        <p:cTn id="7" dur="500"/>
                                        <p:tgtEl>
                                          <p:spTgt spid="1638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6387">
                                            <p:txEl>
                                              <p:pRg st="1" end="1"/>
                                            </p:txEl>
                                          </p:spTgt>
                                        </p:tgtEl>
                                        <p:attrNameLst>
                                          <p:attrName>style.visibility</p:attrName>
                                        </p:attrNameLst>
                                      </p:cBhvr>
                                      <p:to>
                                        <p:strVal val="visible"/>
                                      </p:to>
                                    </p:set>
                                    <p:animEffect transition="in" filter="dissolve">
                                      <p:cBhvr>
                                        <p:cTn id="12" dur="500"/>
                                        <p:tgtEl>
                                          <p:spTgt spid="1638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6387">
                                            <p:txEl>
                                              <p:pRg st="2" end="2"/>
                                            </p:txEl>
                                          </p:spTgt>
                                        </p:tgtEl>
                                        <p:attrNameLst>
                                          <p:attrName>style.visibility</p:attrName>
                                        </p:attrNameLst>
                                      </p:cBhvr>
                                      <p:to>
                                        <p:strVal val="visible"/>
                                      </p:to>
                                    </p:set>
                                    <p:animEffect transition="in" filter="dissolve">
                                      <p:cBhvr>
                                        <p:cTn id="17" dur="500"/>
                                        <p:tgtEl>
                                          <p:spTgt spid="1638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6387">
                                            <p:txEl>
                                              <p:pRg st="3" end="3"/>
                                            </p:txEl>
                                          </p:spTgt>
                                        </p:tgtEl>
                                        <p:attrNameLst>
                                          <p:attrName>style.visibility</p:attrName>
                                        </p:attrNameLst>
                                      </p:cBhvr>
                                      <p:to>
                                        <p:strVal val="visible"/>
                                      </p:to>
                                    </p:set>
                                    <p:animEffect transition="in" filter="dissolve">
                                      <p:cBhvr>
                                        <p:cTn id="22" dur="500"/>
                                        <p:tgtEl>
                                          <p:spTgt spid="1638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6387">
                                            <p:txEl>
                                              <p:pRg st="4" end="4"/>
                                            </p:txEl>
                                          </p:spTgt>
                                        </p:tgtEl>
                                        <p:attrNameLst>
                                          <p:attrName>style.visibility</p:attrName>
                                        </p:attrNameLst>
                                      </p:cBhvr>
                                      <p:to>
                                        <p:strVal val="visible"/>
                                      </p:to>
                                    </p:set>
                                    <p:animEffect transition="in" filter="dissolve">
                                      <p:cBhvr>
                                        <p:cTn id="27" dur="500"/>
                                        <p:tgtEl>
                                          <p:spTgt spid="1638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33DD8CF7-2D88-4BCB-BA98-28006697A0F0}"/>
              </a:ext>
            </a:extLst>
          </p:cNvPr>
          <p:cNvSpPr>
            <a:spLocks noGrp="1" noChangeArrowheads="1"/>
          </p:cNvSpPr>
          <p:nvPr>
            <p:ph type="title"/>
          </p:nvPr>
        </p:nvSpPr>
        <p:spPr>
          <a:xfrm>
            <a:off x="609600" y="457200"/>
            <a:ext cx="10972800" cy="966866"/>
          </a:xfrm>
          <a:solidFill>
            <a:srgbClr val="FF99CC"/>
          </a:solidFill>
        </p:spPr>
        <p:txBody>
          <a:bodyPr/>
          <a:lstStyle/>
          <a:p>
            <a:pPr eaLnBrk="1" hangingPunct="1"/>
            <a:r>
              <a:rPr lang="en-US" altLang="en-US" sz="4000" dirty="0"/>
              <a:t>What is heat of fusion? What is heat of vaporization?</a:t>
            </a:r>
          </a:p>
        </p:txBody>
      </p:sp>
      <p:sp>
        <p:nvSpPr>
          <p:cNvPr id="40963" name="Rectangle 3">
            <a:extLst>
              <a:ext uri="{FF2B5EF4-FFF2-40B4-BE49-F238E27FC236}">
                <a16:creationId xmlns:a16="http://schemas.microsoft.com/office/drawing/2014/main" id="{07D193C3-BBA3-44D2-989B-8165310A69D4}"/>
              </a:ext>
            </a:extLst>
          </p:cNvPr>
          <p:cNvSpPr>
            <a:spLocks noGrp="1" noChangeArrowheads="1"/>
          </p:cNvSpPr>
          <p:nvPr>
            <p:ph type="body" sz="half" idx="1"/>
          </p:nvPr>
        </p:nvSpPr>
        <p:spPr/>
        <p:txBody>
          <a:bodyPr>
            <a:normAutofit/>
          </a:bodyPr>
          <a:lstStyle/>
          <a:p>
            <a:pPr eaLnBrk="1" hangingPunct="1"/>
            <a:r>
              <a:rPr lang="en-US" altLang="en-US" sz="3600" dirty="0"/>
              <a:t>H</a:t>
            </a:r>
            <a:r>
              <a:rPr lang="en-US" altLang="en-US" sz="3600" baseline="-25000" dirty="0"/>
              <a:t>f</a:t>
            </a:r>
            <a:r>
              <a:rPr lang="en-US" altLang="en-US" sz="3600" dirty="0"/>
              <a:t> is the amount of energy needed to completely make a solid into a liquid </a:t>
            </a:r>
          </a:p>
          <a:p>
            <a:pPr eaLnBrk="1" hangingPunct="1"/>
            <a:r>
              <a:rPr lang="en-US" altLang="en-US" sz="3600" dirty="0" err="1"/>
              <a:t>H</a:t>
            </a:r>
            <a:r>
              <a:rPr lang="en-US" altLang="en-US" sz="3600" baseline="-25000" dirty="0" err="1"/>
              <a:t>v</a:t>
            </a:r>
            <a:r>
              <a:rPr lang="en-US" altLang="en-US" sz="3600" dirty="0"/>
              <a:t> is the amount of energy needed to completely make a liquid into a gas</a:t>
            </a:r>
          </a:p>
        </p:txBody>
      </p:sp>
      <p:pic>
        <p:nvPicPr>
          <p:cNvPr id="40964" name="Picture 4">
            <a:extLst>
              <a:ext uri="{FF2B5EF4-FFF2-40B4-BE49-F238E27FC236}">
                <a16:creationId xmlns:a16="http://schemas.microsoft.com/office/drawing/2014/main" id="{B72A2636-7801-41CF-A66C-076F11B872ED}"/>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6172200" y="2079625"/>
            <a:ext cx="4038600" cy="3689350"/>
          </a:xfrm>
          <a:noFill/>
        </p:spPr>
      </p:pic>
    </p:spTree>
    <p:extLst>
      <p:ext uri="{BB962C8B-B14F-4D97-AF65-F5344CB8AC3E}">
        <p14:creationId xmlns:p14="http://schemas.microsoft.com/office/powerpoint/2010/main" val="743750816"/>
      </p:ext>
    </p:extLst>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40963">
                                            <p:txEl>
                                              <p:pRg st="0" end="0"/>
                                            </p:txEl>
                                          </p:spTgt>
                                        </p:tgtEl>
                                        <p:attrNameLst>
                                          <p:attrName>style.visibility</p:attrName>
                                        </p:attrNameLst>
                                      </p:cBhvr>
                                      <p:to>
                                        <p:strVal val="visible"/>
                                      </p:to>
                                    </p:set>
                                    <p:anim calcmode="lin" valueType="num">
                                      <p:cBhvr>
                                        <p:cTn id="7" dur="500" fill="hold"/>
                                        <p:tgtEl>
                                          <p:spTgt spid="4096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096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40963">
                                            <p:txEl>
                                              <p:pRg st="1" end="1"/>
                                            </p:txEl>
                                          </p:spTgt>
                                        </p:tgtEl>
                                        <p:attrNameLst>
                                          <p:attrName>style.visibility</p:attrName>
                                        </p:attrNameLst>
                                      </p:cBhvr>
                                      <p:to>
                                        <p:strVal val="visible"/>
                                      </p:to>
                                    </p:set>
                                    <p:anim calcmode="lin" valueType="num">
                                      <p:cBhvr>
                                        <p:cTn id="13" dur="500" fill="hold"/>
                                        <p:tgtEl>
                                          <p:spTgt spid="4096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40963">
                                            <p:txEl>
                                              <p:pRg st="1" end="1"/>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1C7456B5-341B-4B0C-88D4-9D8698BC6A16}"/>
              </a:ext>
            </a:extLst>
          </p:cNvPr>
          <p:cNvSpPr>
            <a:spLocks noGrp="1" noChangeArrowheads="1"/>
          </p:cNvSpPr>
          <p:nvPr>
            <p:ph type="title"/>
          </p:nvPr>
        </p:nvSpPr>
        <p:spPr>
          <a:xfrm>
            <a:off x="609600" y="457200"/>
            <a:ext cx="10972800" cy="1026826"/>
          </a:xfrm>
          <a:solidFill>
            <a:srgbClr val="92D050"/>
          </a:solidFill>
        </p:spPr>
        <p:txBody>
          <a:bodyPr/>
          <a:lstStyle/>
          <a:p>
            <a:pPr algn="ctr" eaLnBrk="1" hangingPunct="1"/>
            <a:r>
              <a:rPr lang="en-US" altLang="en-US" dirty="0"/>
              <a:t>What is the heating curve?</a:t>
            </a:r>
          </a:p>
        </p:txBody>
      </p:sp>
      <p:sp>
        <p:nvSpPr>
          <p:cNvPr id="19459" name="Rectangle 3">
            <a:extLst>
              <a:ext uri="{FF2B5EF4-FFF2-40B4-BE49-F238E27FC236}">
                <a16:creationId xmlns:a16="http://schemas.microsoft.com/office/drawing/2014/main" id="{C55922CA-C604-4678-BB9A-C53059E7921B}"/>
              </a:ext>
            </a:extLst>
          </p:cNvPr>
          <p:cNvSpPr>
            <a:spLocks noGrp="1" noChangeArrowheads="1"/>
          </p:cNvSpPr>
          <p:nvPr>
            <p:ph type="body" sz="half" idx="1"/>
          </p:nvPr>
        </p:nvSpPr>
        <p:spPr>
          <a:xfrm>
            <a:off x="609600" y="1831300"/>
            <a:ext cx="10972800" cy="1866900"/>
          </a:xfrm>
        </p:spPr>
        <p:txBody>
          <a:bodyPr>
            <a:normAutofit/>
          </a:bodyPr>
          <a:lstStyle/>
          <a:p>
            <a:pPr eaLnBrk="1" hangingPunct="1"/>
            <a:r>
              <a:rPr lang="en-US" altLang="en-US" sz="3200" dirty="0"/>
              <a:t>The heating curve is a graph which represents how a sample changes phases. As heat is added over time, the sample changes temperature and phase accordingly. Thus </a:t>
            </a:r>
            <a:r>
              <a:rPr lang="en-US" altLang="en-US" sz="3200" b="1" dirty="0"/>
              <a:t>heating </a:t>
            </a:r>
            <a:r>
              <a:rPr lang="en-US" altLang="en-US" sz="3200" dirty="0"/>
              <a:t>curve.</a:t>
            </a:r>
          </a:p>
        </p:txBody>
      </p:sp>
      <p:pic>
        <p:nvPicPr>
          <p:cNvPr id="19461" name="Picture 5" descr="evaporation">
            <a:extLst>
              <a:ext uri="{FF2B5EF4-FFF2-40B4-BE49-F238E27FC236}">
                <a16:creationId xmlns:a16="http://schemas.microsoft.com/office/drawing/2014/main" id="{2AAFD632-7E53-4595-8208-EB5685AE68CF}"/>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3429000" y="3657600"/>
            <a:ext cx="5105400" cy="26749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1795535790"/>
      </p:ext>
    </p:extLst>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anim from="(-#ppt_w/2)" to="(#ppt_x)" calcmode="lin" valueType="num">
                                      <p:cBhvr>
                                        <p:cTn id="7" dur="600" fill="hold">
                                          <p:stCondLst>
                                            <p:cond delay="0"/>
                                          </p:stCondLst>
                                        </p:cTn>
                                        <p:tgtEl>
                                          <p:spTgt spid="19459">
                                            <p:txEl>
                                              <p:pRg st="0" end="0"/>
                                            </p:txEl>
                                          </p:spTgt>
                                        </p:tgtEl>
                                        <p:attrNameLst>
                                          <p:attrName>ppt_x</p:attrName>
                                        </p:attrNameLst>
                                      </p:cBhvr>
                                    </p:anim>
                                    <p:anim from="0" to="-1.0" calcmode="lin" valueType="num">
                                      <p:cBhvr>
                                        <p:cTn id="8" dur="200" decel="50000" autoRev="1" fill="hold">
                                          <p:stCondLst>
                                            <p:cond delay="600"/>
                                          </p:stCondLst>
                                        </p:cTn>
                                        <p:tgtEl>
                                          <p:spTgt spid="19459">
                                            <p:txEl>
                                              <p:pRg st="0" end="0"/>
                                            </p:txEl>
                                          </p:spTgt>
                                        </p:tgtEl>
                                        <p:attrNameLst>
                                          <p:attrName>xshear</p:attrName>
                                        </p:attrNameLst>
                                      </p:cBhvr>
                                    </p:anim>
                                    <p:animScale>
                                      <p:cBhvr>
                                        <p:cTn id="9" dur="200" decel="100000" autoRev="1" fill="hold">
                                          <p:stCondLst>
                                            <p:cond delay="600"/>
                                          </p:stCondLst>
                                        </p:cTn>
                                        <p:tgtEl>
                                          <p:spTgt spid="19459">
                                            <p:txEl>
                                              <p:pRg st="0" end="0"/>
                                            </p:txEl>
                                          </p:spTgt>
                                        </p:tgtEl>
                                      </p:cBhvr>
                                      <p:from x="100000" y="100000"/>
                                      <p:to x="80000" y="100000"/>
                                    </p:animScale>
                                    <p:anim by="(#ppt_h/3+#ppt_w*0.1)" calcmode="lin" valueType="num">
                                      <p:cBhvr additive="sum">
                                        <p:cTn id="10" dur="200" decel="100000" autoRev="1" fill="hold">
                                          <p:stCondLst>
                                            <p:cond delay="600"/>
                                          </p:stCondLst>
                                        </p:cTn>
                                        <p:tgtEl>
                                          <p:spTgt spid="19459">
                                            <p:txEl>
                                              <p:pRg st="0" end="0"/>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6015EA75-B8F0-48F0-8D19-B1815C6B0F37}"/>
              </a:ext>
            </a:extLst>
          </p:cNvPr>
          <p:cNvSpPr>
            <a:spLocks noGrp="1" noChangeArrowheads="1"/>
          </p:cNvSpPr>
          <p:nvPr>
            <p:ph type="title"/>
          </p:nvPr>
        </p:nvSpPr>
        <p:spPr>
          <a:xfrm>
            <a:off x="943131" y="365126"/>
            <a:ext cx="10515600" cy="864067"/>
          </a:xfrm>
          <a:solidFill>
            <a:schemeClr val="bg2">
              <a:lumMod val="50000"/>
            </a:schemeClr>
          </a:solidFill>
        </p:spPr>
        <p:txBody>
          <a:bodyPr/>
          <a:lstStyle/>
          <a:p>
            <a:pPr algn="ctr" eaLnBrk="1" hangingPunct="1"/>
            <a:r>
              <a:rPr lang="en-US" altLang="en-US" sz="4000" dirty="0"/>
              <a:t>How does the heating curve look?</a:t>
            </a:r>
          </a:p>
        </p:txBody>
      </p:sp>
      <p:pic>
        <p:nvPicPr>
          <p:cNvPr id="6" name="Content Placeholder 9">
            <a:extLst>
              <a:ext uri="{FF2B5EF4-FFF2-40B4-BE49-F238E27FC236}">
                <a16:creationId xmlns:a16="http://schemas.microsoft.com/office/drawing/2014/main" id="{AF50A642-93D7-473E-90CB-AEF92F36ADE6}"/>
              </a:ext>
            </a:extLst>
          </p:cNvPr>
          <p:cNvPicPr>
            <a:picLocks noGrp="1" noChangeAspect="1"/>
          </p:cNvPicPr>
          <p:nvPr>
            <p:ph idx="1"/>
          </p:nvPr>
        </p:nvPicPr>
        <p:blipFill>
          <a:blip r:embed="rId2"/>
          <a:stretch>
            <a:fillRect/>
          </a:stretch>
        </p:blipFill>
        <p:spPr>
          <a:xfrm>
            <a:off x="943132" y="1385936"/>
            <a:ext cx="10043736" cy="5370819"/>
          </a:xfrm>
          <a:prstGeom prst="rect">
            <a:avLst/>
          </a:prstGeom>
        </p:spPr>
      </p:pic>
    </p:spTree>
    <p:extLst>
      <p:ext uri="{BB962C8B-B14F-4D97-AF65-F5344CB8AC3E}">
        <p14:creationId xmlns:p14="http://schemas.microsoft.com/office/powerpoint/2010/main" val="4294026462"/>
      </p:ext>
    </p:extLst>
  </p:cSld>
  <p:clrMapOvr>
    <a:masterClrMapping/>
  </p:clrMapOvr>
  <p:transition>
    <p:zoom/>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Content Placeholder 9">
            <a:extLst>
              <a:ext uri="{FF2B5EF4-FFF2-40B4-BE49-F238E27FC236}">
                <a16:creationId xmlns:a16="http://schemas.microsoft.com/office/drawing/2014/main" id="{AB0F855C-2905-4A19-8686-FD9C34602540}"/>
              </a:ext>
            </a:extLst>
          </p:cNvPr>
          <p:cNvPicPr>
            <a:picLocks noGrp="1" noChangeAspect="1"/>
          </p:cNvPicPr>
          <p:nvPr>
            <p:ph idx="1"/>
          </p:nvPr>
        </p:nvPicPr>
        <p:blipFill>
          <a:blip r:embed="rId2"/>
          <a:stretch>
            <a:fillRect/>
          </a:stretch>
        </p:blipFill>
        <p:spPr>
          <a:xfrm>
            <a:off x="876871" y="1430329"/>
            <a:ext cx="9861590" cy="5273418"/>
          </a:xfrm>
          <a:prstGeom prst="rect">
            <a:avLst/>
          </a:prstGeom>
        </p:spPr>
      </p:pic>
      <p:sp>
        <p:nvSpPr>
          <p:cNvPr id="7170" name="Rectangle 2">
            <a:extLst>
              <a:ext uri="{FF2B5EF4-FFF2-40B4-BE49-F238E27FC236}">
                <a16:creationId xmlns:a16="http://schemas.microsoft.com/office/drawing/2014/main" id="{6015EA75-B8F0-48F0-8D19-B1815C6B0F37}"/>
              </a:ext>
            </a:extLst>
          </p:cNvPr>
          <p:cNvSpPr>
            <a:spLocks noGrp="1" noChangeArrowheads="1"/>
          </p:cNvSpPr>
          <p:nvPr>
            <p:ph type="title"/>
          </p:nvPr>
        </p:nvSpPr>
        <p:spPr>
          <a:xfrm>
            <a:off x="943131" y="365126"/>
            <a:ext cx="10515600" cy="864067"/>
          </a:xfrm>
          <a:solidFill>
            <a:schemeClr val="bg2">
              <a:lumMod val="50000"/>
            </a:schemeClr>
          </a:solidFill>
        </p:spPr>
        <p:txBody>
          <a:bodyPr/>
          <a:lstStyle/>
          <a:p>
            <a:pPr algn="ctr" eaLnBrk="1" hangingPunct="1"/>
            <a:r>
              <a:rPr lang="en-US" altLang="en-US" sz="4000" dirty="0"/>
              <a:t>What are the parts of the hearting curve</a:t>
            </a:r>
          </a:p>
        </p:txBody>
      </p:sp>
      <p:sp>
        <p:nvSpPr>
          <p:cNvPr id="2" name="TextBox 1">
            <a:extLst>
              <a:ext uri="{FF2B5EF4-FFF2-40B4-BE49-F238E27FC236}">
                <a16:creationId xmlns:a16="http://schemas.microsoft.com/office/drawing/2014/main" id="{BCEFC1FC-0251-4938-B42E-75C1805107C4}"/>
              </a:ext>
            </a:extLst>
          </p:cNvPr>
          <p:cNvSpPr txBox="1"/>
          <p:nvPr/>
        </p:nvSpPr>
        <p:spPr>
          <a:xfrm rot="19148627">
            <a:off x="2028511" y="4886868"/>
            <a:ext cx="1044615" cy="584775"/>
          </a:xfrm>
          <a:prstGeom prst="rect">
            <a:avLst/>
          </a:prstGeom>
          <a:solidFill>
            <a:srgbClr val="FFC000"/>
          </a:solidFill>
        </p:spPr>
        <p:txBody>
          <a:bodyPr wrap="square" rtlCol="0">
            <a:spAutoFit/>
          </a:bodyPr>
          <a:lstStyle/>
          <a:p>
            <a:r>
              <a:rPr lang="en-US" sz="3200" dirty="0"/>
              <a:t>Solid</a:t>
            </a:r>
          </a:p>
        </p:txBody>
      </p:sp>
      <p:sp>
        <p:nvSpPr>
          <p:cNvPr id="6" name="TextBox 5">
            <a:extLst>
              <a:ext uri="{FF2B5EF4-FFF2-40B4-BE49-F238E27FC236}">
                <a16:creationId xmlns:a16="http://schemas.microsoft.com/office/drawing/2014/main" id="{D3576324-252C-483B-9777-97368FAE1AB5}"/>
              </a:ext>
            </a:extLst>
          </p:cNvPr>
          <p:cNvSpPr txBox="1"/>
          <p:nvPr/>
        </p:nvSpPr>
        <p:spPr>
          <a:xfrm rot="18786665">
            <a:off x="5343772" y="3148369"/>
            <a:ext cx="1259325" cy="584775"/>
          </a:xfrm>
          <a:prstGeom prst="rect">
            <a:avLst/>
          </a:prstGeom>
          <a:solidFill>
            <a:srgbClr val="FFC000"/>
          </a:solidFill>
        </p:spPr>
        <p:txBody>
          <a:bodyPr wrap="square" rtlCol="0">
            <a:spAutoFit/>
          </a:bodyPr>
          <a:lstStyle/>
          <a:p>
            <a:r>
              <a:rPr lang="en-US" sz="3200" dirty="0"/>
              <a:t>Liquid</a:t>
            </a:r>
          </a:p>
        </p:txBody>
      </p:sp>
      <p:sp>
        <p:nvSpPr>
          <p:cNvPr id="7" name="TextBox 6">
            <a:extLst>
              <a:ext uri="{FF2B5EF4-FFF2-40B4-BE49-F238E27FC236}">
                <a16:creationId xmlns:a16="http://schemas.microsoft.com/office/drawing/2014/main" id="{5D154588-4B92-4C4D-AA94-6698F99C2EB7}"/>
              </a:ext>
            </a:extLst>
          </p:cNvPr>
          <p:cNvSpPr txBox="1"/>
          <p:nvPr/>
        </p:nvSpPr>
        <p:spPr>
          <a:xfrm rot="19148627">
            <a:off x="9347629" y="1700956"/>
            <a:ext cx="883136" cy="584775"/>
          </a:xfrm>
          <a:prstGeom prst="rect">
            <a:avLst/>
          </a:prstGeom>
          <a:solidFill>
            <a:srgbClr val="FFC000"/>
          </a:solidFill>
        </p:spPr>
        <p:txBody>
          <a:bodyPr wrap="square" rtlCol="0">
            <a:spAutoFit/>
          </a:bodyPr>
          <a:lstStyle/>
          <a:p>
            <a:r>
              <a:rPr lang="en-US" sz="3200" dirty="0"/>
              <a:t>Gas</a:t>
            </a:r>
          </a:p>
        </p:txBody>
      </p:sp>
      <p:sp>
        <p:nvSpPr>
          <p:cNvPr id="8" name="TextBox 7">
            <a:extLst>
              <a:ext uri="{FF2B5EF4-FFF2-40B4-BE49-F238E27FC236}">
                <a16:creationId xmlns:a16="http://schemas.microsoft.com/office/drawing/2014/main" id="{775ABB2E-A0D6-4281-8B09-584842380978}"/>
              </a:ext>
            </a:extLst>
          </p:cNvPr>
          <p:cNvSpPr txBox="1"/>
          <p:nvPr/>
        </p:nvSpPr>
        <p:spPr>
          <a:xfrm>
            <a:off x="3578088" y="4149094"/>
            <a:ext cx="1843790" cy="461665"/>
          </a:xfrm>
          <a:prstGeom prst="rect">
            <a:avLst/>
          </a:prstGeom>
          <a:solidFill>
            <a:srgbClr val="FFC000"/>
          </a:solidFill>
        </p:spPr>
        <p:txBody>
          <a:bodyPr wrap="square" rtlCol="0">
            <a:spAutoFit/>
          </a:bodyPr>
          <a:lstStyle/>
          <a:p>
            <a:r>
              <a:rPr lang="en-US" sz="2400" dirty="0"/>
              <a:t>Solid + Liquid</a:t>
            </a:r>
          </a:p>
        </p:txBody>
      </p:sp>
      <p:sp>
        <p:nvSpPr>
          <p:cNvPr id="9" name="TextBox 8">
            <a:extLst>
              <a:ext uri="{FF2B5EF4-FFF2-40B4-BE49-F238E27FC236}">
                <a16:creationId xmlns:a16="http://schemas.microsoft.com/office/drawing/2014/main" id="{8D86E247-7A02-4D2A-AAE0-6E938E5DF274}"/>
              </a:ext>
            </a:extLst>
          </p:cNvPr>
          <p:cNvSpPr txBox="1"/>
          <p:nvPr/>
        </p:nvSpPr>
        <p:spPr>
          <a:xfrm>
            <a:off x="7477159" y="2355505"/>
            <a:ext cx="1706380" cy="461665"/>
          </a:xfrm>
          <a:prstGeom prst="rect">
            <a:avLst/>
          </a:prstGeom>
          <a:solidFill>
            <a:srgbClr val="FFC000"/>
          </a:solidFill>
        </p:spPr>
        <p:txBody>
          <a:bodyPr wrap="square" rtlCol="0">
            <a:spAutoFit/>
          </a:bodyPr>
          <a:lstStyle/>
          <a:p>
            <a:r>
              <a:rPr lang="en-US" sz="2400" dirty="0"/>
              <a:t>Liquid + Gas</a:t>
            </a:r>
          </a:p>
        </p:txBody>
      </p:sp>
      <p:sp>
        <p:nvSpPr>
          <p:cNvPr id="11" name="TextBox 10">
            <a:extLst>
              <a:ext uri="{FF2B5EF4-FFF2-40B4-BE49-F238E27FC236}">
                <a16:creationId xmlns:a16="http://schemas.microsoft.com/office/drawing/2014/main" id="{258ABF34-F6FE-45B4-B767-0823F539CAE1}"/>
              </a:ext>
            </a:extLst>
          </p:cNvPr>
          <p:cNvSpPr txBox="1"/>
          <p:nvPr/>
        </p:nvSpPr>
        <p:spPr>
          <a:xfrm>
            <a:off x="3763616" y="4715425"/>
            <a:ext cx="1550505" cy="830997"/>
          </a:xfrm>
          <a:prstGeom prst="rect">
            <a:avLst/>
          </a:prstGeom>
          <a:solidFill>
            <a:schemeClr val="bg1">
              <a:lumMod val="85000"/>
            </a:schemeClr>
          </a:solidFill>
        </p:spPr>
        <p:txBody>
          <a:bodyPr wrap="square" rtlCol="0">
            <a:spAutoFit/>
          </a:bodyPr>
          <a:lstStyle/>
          <a:p>
            <a:pPr algn="ctr"/>
            <a:r>
              <a:rPr lang="en-US" sz="2400" dirty="0"/>
              <a:t>Heat of Fusion H</a:t>
            </a:r>
            <a:r>
              <a:rPr lang="en-US" sz="2400" baseline="-25000" dirty="0"/>
              <a:t>f</a:t>
            </a:r>
          </a:p>
        </p:txBody>
      </p:sp>
      <p:sp>
        <p:nvSpPr>
          <p:cNvPr id="12" name="TextBox 11">
            <a:extLst>
              <a:ext uri="{FF2B5EF4-FFF2-40B4-BE49-F238E27FC236}">
                <a16:creationId xmlns:a16="http://schemas.microsoft.com/office/drawing/2014/main" id="{BE34196C-A8B5-4468-B303-50994DFF0963}"/>
              </a:ext>
            </a:extLst>
          </p:cNvPr>
          <p:cNvSpPr txBox="1"/>
          <p:nvPr/>
        </p:nvSpPr>
        <p:spPr>
          <a:xfrm>
            <a:off x="7251870" y="2973271"/>
            <a:ext cx="1843790" cy="1200329"/>
          </a:xfrm>
          <a:prstGeom prst="rect">
            <a:avLst/>
          </a:prstGeom>
          <a:solidFill>
            <a:schemeClr val="bg1">
              <a:lumMod val="85000"/>
            </a:schemeClr>
          </a:solidFill>
        </p:spPr>
        <p:txBody>
          <a:bodyPr wrap="square" rtlCol="0">
            <a:spAutoFit/>
          </a:bodyPr>
          <a:lstStyle/>
          <a:p>
            <a:pPr algn="ctr"/>
            <a:r>
              <a:rPr lang="en-US" sz="2400" dirty="0"/>
              <a:t>Heat of Vaporization </a:t>
            </a:r>
            <a:r>
              <a:rPr lang="en-US" sz="2400" dirty="0" err="1"/>
              <a:t>H</a:t>
            </a:r>
            <a:r>
              <a:rPr lang="en-US" sz="2400" baseline="-25000" dirty="0" err="1"/>
              <a:t>v</a:t>
            </a:r>
            <a:endParaRPr lang="en-US" sz="2400" baseline="-25000" dirty="0"/>
          </a:p>
        </p:txBody>
      </p:sp>
      <p:cxnSp>
        <p:nvCxnSpPr>
          <p:cNvPr id="13" name="Straight Arrow Connector 12">
            <a:extLst>
              <a:ext uri="{FF2B5EF4-FFF2-40B4-BE49-F238E27FC236}">
                <a16:creationId xmlns:a16="http://schemas.microsoft.com/office/drawing/2014/main" id="{A2317387-647E-42CA-8FCF-2EF572EB6D94}"/>
              </a:ext>
            </a:extLst>
          </p:cNvPr>
          <p:cNvCxnSpPr/>
          <p:nvPr/>
        </p:nvCxnSpPr>
        <p:spPr>
          <a:xfrm>
            <a:off x="1964500" y="4661402"/>
            <a:ext cx="1693100" cy="0"/>
          </a:xfrm>
          <a:prstGeom prst="straightConnector1">
            <a:avLst/>
          </a:prstGeom>
          <a:ln w="76200">
            <a:solidFill>
              <a:srgbClr val="0070C0"/>
            </a:solidFill>
            <a:tailEnd type="triangle"/>
          </a:ln>
        </p:spPr>
        <p:style>
          <a:lnRef idx="3">
            <a:schemeClr val="accent1"/>
          </a:lnRef>
          <a:fillRef idx="0">
            <a:schemeClr val="accent1"/>
          </a:fillRef>
          <a:effectRef idx="2">
            <a:schemeClr val="accent1"/>
          </a:effectRef>
          <a:fontRef idx="minor">
            <a:schemeClr val="tx1"/>
          </a:fontRef>
        </p:style>
      </p:cxnSp>
      <p:sp>
        <p:nvSpPr>
          <p:cNvPr id="16" name="TextBox 15">
            <a:extLst>
              <a:ext uri="{FF2B5EF4-FFF2-40B4-BE49-F238E27FC236}">
                <a16:creationId xmlns:a16="http://schemas.microsoft.com/office/drawing/2014/main" id="{00FF48E5-B664-49FC-B21B-A43AA8704D62}"/>
              </a:ext>
            </a:extLst>
          </p:cNvPr>
          <p:cNvSpPr txBox="1"/>
          <p:nvPr/>
        </p:nvSpPr>
        <p:spPr>
          <a:xfrm>
            <a:off x="1721291" y="4150809"/>
            <a:ext cx="1659054" cy="461665"/>
          </a:xfrm>
          <a:prstGeom prst="rect">
            <a:avLst/>
          </a:prstGeom>
          <a:solidFill>
            <a:srgbClr val="0070C0"/>
          </a:solidFill>
        </p:spPr>
        <p:txBody>
          <a:bodyPr wrap="square" rtlCol="0">
            <a:spAutoFit/>
          </a:bodyPr>
          <a:lstStyle/>
          <a:p>
            <a:r>
              <a:rPr lang="en-US" sz="2400" dirty="0"/>
              <a:t>M.P. 100</a:t>
            </a:r>
            <a:r>
              <a:rPr lang="en-US" sz="2400" baseline="30000" dirty="0"/>
              <a:t>0</a:t>
            </a:r>
            <a:r>
              <a:rPr lang="en-US" sz="2400" dirty="0"/>
              <a:t>C</a:t>
            </a:r>
            <a:endParaRPr lang="en-US" sz="2400" baseline="-25000" dirty="0"/>
          </a:p>
        </p:txBody>
      </p:sp>
      <p:cxnSp>
        <p:nvCxnSpPr>
          <p:cNvPr id="14" name="Straight Arrow Connector 13">
            <a:extLst>
              <a:ext uri="{FF2B5EF4-FFF2-40B4-BE49-F238E27FC236}">
                <a16:creationId xmlns:a16="http://schemas.microsoft.com/office/drawing/2014/main" id="{03493B80-87AF-4E0B-868D-C4351F8914DB}"/>
              </a:ext>
            </a:extLst>
          </p:cNvPr>
          <p:cNvCxnSpPr/>
          <p:nvPr/>
        </p:nvCxnSpPr>
        <p:spPr>
          <a:xfrm>
            <a:off x="5216592" y="2830189"/>
            <a:ext cx="1693100" cy="0"/>
          </a:xfrm>
          <a:prstGeom prst="straightConnector1">
            <a:avLst/>
          </a:prstGeom>
          <a:ln w="76200">
            <a:solidFill>
              <a:srgbClr val="0070C0"/>
            </a:solidFill>
            <a:tailEnd type="triangle"/>
          </a:ln>
        </p:spPr>
        <p:style>
          <a:lnRef idx="3">
            <a:schemeClr val="accent1"/>
          </a:lnRef>
          <a:fillRef idx="0">
            <a:schemeClr val="accent1"/>
          </a:fillRef>
          <a:effectRef idx="2">
            <a:schemeClr val="accent1"/>
          </a:effectRef>
          <a:fontRef idx="minor">
            <a:schemeClr val="tx1"/>
          </a:fontRef>
        </p:style>
      </p:cxnSp>
      <p:sp>
        <p:nvSpPr>
          <p:cNvPr id="15" name="TextBox 14">
            <a:extLst>
              <a:ext uri="{FF2B5EF4-FFF2-40B4-BE49-F238E27FC236}">
                <a16:creationId xmlns:a16="http://schemas.microsoft.com/office/drawing/2014/main" id="{B73B9471-2A4D-4ADA-96A9-DE801AE2AFD0}"/>
              </a:ext>
            </a:extLst>
          </p:cNvPr>
          <p:cNvSpPr txBox="1"/>
          <p:nvPr/>
        </p:nvSpPr>
        <p:spPr>
          <a:xfrm>
            <a:off x="4973383" y="2319596"/>
            <a:ext cx="1659054" cy="461665"/>
          </a:xfrm>
          <a:prstGeom prst="rect">
            <a:avLst/>
          </a:prstGeom>
          <a:solidFill>
            <a:srgbClr val="0070C0"/>
          </a:solidFill>
        </p:spPr>
        <p:txBody>
          <a:bodyPr wrap="square" rtlCol="0">
            <a:spAutoFit/>
          </a:bodyPr>
          <a:lstStyle/>
          <a:p>
            <a:r>
              <a:rPr lang="en-US" sz="2400" dirty="0"/>
              <a:t>B.P. 240</a:t>
            </a:r>
            <a:r>
              <a:rPr lang="en-US" sz="2400" baseline="30000" dirty="0"/>
              <a:t>0</a:t>
            </a:r>
            <a:r>
              <a:rPr lang="en-US" sz="2400" dirty="0"/>
              <a:t>C</a:t>
            </a:r>
            <a:endParaRPr lang="en-US" sz="2400" baseline="-25000" dirty="0"/>
          </a:p>
        </p:txBody>
      </p:sp>
      <p:sp>
        <p:nvSpPr>
          <p:cNvPr id="17" name="TextBox 16">
            <a:extLst>
              <a:ext uri="{FF2B5EF4-FFF2-40B4-BE49-F238E27FC236}">
                <a16:creationId xmlns:a16="http://schemas.microsoft.com/office/drawing/2014/main" id="{33815580-9590-4A41-90F4-8B30899DC70C}"/>
              </a:ext>
            </a:extLst>
          </p:cNvPr>
          <p:cNvSpPr txBox="1"/>
          <p:nvPr/>
        </p:nvSpPr>
        <p:spPr>
          <a:xfrm>
            <a:off x="3750362" y="3649713"/>
            <a:ext cx="1444489" cy="461665"/>
          </a:xfrm>
          <a:prstGeom prst="rect">
            <a:avLst/>
          </a:prstGeom>
          <a:solidFill>
            <a:srgbClr val="00B050"/>
          </a:solidFill>
        </p:spPr>
        <p:txBody>
          <a:bodyPr wrap="square" rtlCol="0">
            <a:spAutoFit/>
          </a:bodyPr>
          <a:lstStyle/>
          <a:p>
            <a:pPr algn="ctr"/>
            <a:r>
              <a:rPr lang="en-US" sz="2400" dirty="0"/>
              <a:t>Melting</a:t>
            </a:r>
          </a:p>
        </p:txBody>
      </p:sp>
      <p:sp>
        <p:nvSpPr>
          <p:cNvPr id="18" name="TextBox 17">
            <a:extLst>
              <a:ext uri="{FF2B5EF4-FFF2-40B4-BE49-F238E27FC236}">
                <a16:creationId xmlns:a16="http://schemas.microsoft.com/office/drawing/2014/main" id="{9A1CB31B-1484-400C-B274-86546F872DB4}"/>
              </a:ext>
            </a:extLst>
          </p:cNvPr>
          <p:cNvSpPr txBox="1"/>
          <p:nvPr/>
        </p:nvSpPr>
        <p:spPr>
          <a:xfrm>
            <a:off x="7477159" y="1842022"/>
            <a:ext cx="1786787" cy="461665"/>
          </a:xfrm>
          <a:prstGeom prst="rect">
            <a:avLst/>
          </a:prstGeom>
          <a:solidFill>
            <a:srgbClr val="00B050"/>
          </a:solidFill>
        </p:spPr>
        <p:txBody>
          <a:bodyPr wrap="square" rtlCol="0">
            <a:spAutoFit/>
          </a:bodyPr>
          <a:lstStyle/>
          <a:p>
            <a:pPr algn="ctr"/>
            <a:r>
              <a:rPr lang="en-US" sz="2400" dirty="0"/>
              <a:t>Vaporization</a:t>
            </a:r>
          </a:p>
        </p:txBody>
      </p:sp>
    </p:spTree>
    <p:extLst>
      <p:ext uri="{BB962C8B-B14F-4D97-AF65-F5344CB8AC3E}">
        <p14:creationId xmlns:p14="http://schemas.microsoft.com/office/powerpoint/2010/main" val="3301076985"/>
      </p:ext>
    </p:extLst>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fill="hold"/>
                                        <p:tgtEl>
                                          <p:spTgt spid="7"/>
                                        </p:tgtEl>
                                        <p:attrNameLst>
                                          <p:attrName>ppt_x</p:attrName>
                                        </p:attrNameLst>
                                      </p:cBhvr>
                                      <p:tavLst>
                                        <p:tav tm="0">
                                          <p:val>
                                            <p:strVal val="#ppt_x"/>
                                          </p:val>
                                        </p:tav>
                                        <p:tav tm="100000">
                                          <p:val>
                                            <p:strVal val="#ppt_x"/>
                                          </p:val>
                                        </p:tav>
                                      </p:tavLst>
                                    </p:anim>
                                    <p:anim calcmode="lin" valueType="num">
                                      <p:cBhvr additive="base">
                                        <p:cTn id="3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additive="base">
                                        <p:cTn id="37" dur="500" fill="hold"/>
                                        <p:tgtEl>
                                          <p:spTgt spid="11"/>
                                        </p:tgtEl>
                                        <p:attrNameLst>
                                          <p:attrName>ppt_x</p:attrName>
                                        </p:attrNameLst>
                                      </p:cBhvr>
                                      <p:tavLst>
                                        <p:tav tm="0">
                                          <p:val>
                                            <p:strVal val="#ppt_x"/>
                                          </p:val>
                                        </p:tav>
                                        <p:tav tm="100000">
                                          <p:val>
                                            <p:strVal val="#ppt_x"/>
                                          </p:val>
                                        </p:tav>
                                      </p:tavLst>
                                    </p:anim>
                                    <p:anim calcmode="lin" valueType="num">
                                      <p:cBhvr additive="base">
                                        <p:cTn id="3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2"/>
                                        </p:tgtEl>
                                        <p:attrNameLst>
                                          <p:attrName>style.visibility</p:attrName>
                                        </p:attrNameLst>
                                      </p:cBhvr>
                                      <p:to>
                                        <p:strVal val="visible"/>
                                      </p:to>
                                    </p:set>
                                    <p:anim calcmode="lin" valueType="num">
                                      <p:cBhvr additive="base">
                                        <p:cTn id="43" dur="500" fill="hold"/>
                                        <p:tgtEl>
                                          <p:spTgt spid="12"/>
                                        </p:tgtEl>
                                        <p:attrNameLst>
                                          <p:attrName>ppt_x</p:attrName>
                                        </p:attrNameLst>
                                      </p:cBhvr>
                                      <p:tavLst>
                                        <p:tav tm="0">
                                          <p:val>
                                            <p:strVal val="#ppt_x"/>
                                          </p:val>
                                        </p:tav>
                                        <p:tav tm="100000">
                                          <p:val>
                                            <p:strVal val="#ppt_x"/>
                                          </p:val>
                                        </p:tav>
                                      </p:tavLst>
                                    </p:anim>
                                    <p:anim calcmode="lin" valueType="num">
                                      <p:cBhvr additive="base">
                                        <p:cTn id="4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16"/>
                                        </p:tgtEl>
                                        <p:attrNameLst>
                                          <p:attrName>style.visibility</p:attrName>
                                        </p:attrNameLst>
                                      </p:cBhvr>
                                      <p:to>
                                        <p:strVal val="visible"/>
                                      </p:to>
                                    </p:set>
                                    <p:anim calcmode="lin" valueType="num">
                                      <p:cBhvr additive="base">
                                        <p:cTn id="49" dur="500" fill="hold"/>
                                        <p:tgtEl>
                                          <p:spTgt spid="16"/>
                                        </p:tgtEl>
                                        <p:attrNameLst>
                                          <p:attrName>ppt_x</p:attrName>
                                        </p:attrNameLst>
                                      </p:cBhvr>
                                      <p:tavLst>
                                        <p:tav tm="0">
                                          <p:val>
                                            <p:strVal val="0-#ppt_w/2"/>
                                          </p:val>
                                        </p:tav>
                                        <p:tav tm="100000">
                                          <p:val>
                                            <p:strVal val="#ppt_x"/>
                                          </p:val>
                                        </p:tav>
                                      </p:tavLst>
                                    </p:anim>
                                    <p:anim calcmode="lin" valueType="num">
                                      <p:cBhvr additive="base">
                                        <p:cTn id="50" dur="500" fill="hold"/>
                                        <p:tgtEl>
                                          <p:spTgt spid="16"/>
                                        </p:tgtEl>
                                        <p:attrNameLst>
                                          <p:attrName>ppt_y</p:attrName>
                                        </p:attrNameLst>
                                      </p:cBhvr>
                                      <p:tavLst>
                                        <p:tav tm="0">
                                          <p:val>
                                            <p:strVal val="#ppt_y"/>
                                          </p:val>
                                        </p:tav>
                                        <p:tav tm="100000">
                                          <p:val>
                                            <p:strVal val="#ppt_y"/>
                                          </p:val>
                                        </p:tav>
                                      </p:tavLst>
                                    </p:anim>
                                  </p:childTnLst>
                                </p:cTn>
                              </p:par>
                              <p:par>
                                <p:cTn id="51" presetID="2" presetClass="entr" presetSubtype="8" fill="hold" nodeType="withEffect">
                                  <p:stCondLst>
                                    <p:cond delay="0"/>
                                  </p:stCondLst>
                                  <p:childTnLst>
                                    <p:set>
                                      <p:cBhvr>
                                        <p:cTn id="52" dur="1" fill="hold">
                                          <p:stCondLst>
                                            <p:cond delay="0"/>
                                          </p:stCondLst>
                                        </p:cTn>
                                        <p:tgtEl>
                                          <p:spTgt spid="13"/>
                                        </p:tgtEl>
                                        <p:attrNameLst>
                                          <p:attrName>style.visibility</p:attrName>
                                        </p:attrNameLst>
                                      </p:cBhvr>
                                      <p:to>
                                        <p:strVal val="visible"/>
                                      </p:to>
                                    </p:set>
                                    <p:anim calcmode="lin" valueType="num">
                                      <p:cBhvr additive="base">
                                        <p:cTn id="53" dur="500" fill="hold"/>
                                        <p:tgtEl>
                                          <p:spTgt spid="13"/>
                                        </p:tgtEl>
                                        <p:attrNameLst>
                                          <p:attrName>ppt_x</p:attrName>
                                        </p:attrNameLst>
                                      </p:cBhvr>
                                      <p:tavLst>
                                        <p:tav tm="0">
                                          <p:val>
                                            <p:strVal val="0-#ppt_w/2"/>
                                          </p:val>
                                        </p:tav>
                                        <p:tav tm="100000">
                                          <p:val>
                                            <p:strVal val="#ppt_x"/>
                                          </p:val>
                                        </p:tav>
                                      </p:tavLst>
                                    </p:anim>
                                    <p:anim calcmode="lin" valueType="num">
                                      <p:cBhvr additive="base">
                                        <p:cTn id="54" dur="500" fill="hold"/>
                                        <p:tgtEl>
                                          <p:spTgt spid="13"/>
                                        </p:tgtEl>
                                        <p:attrNameLst>
                                          <p:attrName>ppt_y</p:attrName>
                                        </p:attrNameLst>
                                      </p:cBhvr>
                                      <p:tavLst>
                                        <p:tav tm="0">
                                          <p:val>
                                            <p:strVal val="#ppt_y"/>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8" fill="hold" grpId="0" nodeType="clickEffect">
                                  <p:stCondLst>
                                    <p:cond delay="0"/>
                                  </p:stCondLst>
                                  <p:childTnLst>
                                    <p:set>
                                      <p:cBhvr>
                                        <p:cTn id="58" dur="1" fill="hold">
                                          <p:stCondLst>
                                            <p:cond delay="0"/>
                                          </p:stCondLst>
                                        </p:cTn>
                                        <p:tgtEl>
                                          <p:spTgt spid="15"/>
                                        </p:tgtEl>
                                        <p:attrNameLst>
                                          <p:attrName>style.visibility</p:attrName>
                                        </p:attrNameLst>
                                      </p:cBhvr>
                                      <p:to>
                                        <p:strVal val="visible"/>
                                      </p:to>
                                    </p:set>
                                    <p:anim calcmode="lin" valueType="num">
                                      <p:cBhvr additive="base">
                                        <p:cTn id="59" dur="500" fill="hold"/>
                                        <p:tgtEl>
                                          <p:spTgt spid="15"/>
                                        </p:tgtEl>
                                        <p:attrNameLst>
                                          <p:attrName>ppt_x</p:attrName>
                                        </p:attrNameLst>
                                      </p:cBhvr>
                                      <p:tavLst>
                                        <p:tav tm="0">
                                          <p:val>
                                            <p:strVal val="0-#ppt_w/2"/>
                                          </p:val>
                                        </p:tav>
                                        <p:tav tm="100000">
                                          <p:val>
                                            <p:strVal val="#ppt_x"/>
                                          </p:val>
                                        </p:tav>
                                      </p:tavLst>
                                    </p:anim>
                                    <p:anim calcmode="lin" valueType="num">
                                      <p:cBhvr additive="base">
                                        <p:cTn id="60" dur="500" fill="hold"/>
                                        <p:tgtEl>
                                          <p:spTgt spid="15"/>
                                        </p:tgtEl>
                                        <p:attrNameLst>
                                          <p:attrName>ppt_y</p:attrName>
                                        </p:attrNameLst>
                                      </p:cBhvr>
                                      <p:tavLst>
                                        <p:tav tm="0">
                                          <p:val>
                                            <p:strVal val="#ppt_y"/>
                                          </p:val>
                                        </p:tav>
                                        <p:tav tm="100000">
                                          <p:val>
                                            <p:strVal val="#ppt_y"/>
                                          </p:val>
                                        </p:tav>
                                      </p:tavLst>
                                    </p:anim>
                                  </p:childTnLst>
                                </p:cTn>
                              </p:par>
                              <p:par>
                                <p:cTn id="61" presetID="2" presetClass="entr" presetSubtype="8" fill="hold" nodeType="withEffect">
                                  <p:stCondLst>
                                    <p:cond delay="0"/>
                                  </p:stCondLst>
                                  <p:childTnLst>
                                    <p:set>
                                      <p:cBhvr>
                                        <p:cTn id="62" dur="1" fill="hold">
                                          <p:stCondLst>
                                            <p:cond delay="0"/>
                                          </p:stCondLst>
                                        </p:cTn>
                                        <p:tgtEl>
                                          <p:spTgt spid="14"/>
                                        </p:tgtEl>
                                        <p:attrNameLst>
                                          <p:attrName>style.visibility</p:attrName>
                                        </p:attrNameLst>
                                      </p:cBhvr>
                                      <p:to>
                                        <p:strVal val="visible"/>
                                      </p:to>
                                    </p:set>
                                    <p:anim calcmode="lin" valueType="num">
                                      <p:cBhvr additive="base">
                                        <p:cTn id="63" dur="500" fill="hold"/>
                                        <p:tgtEl>
                                          <p:spTgt spid="14"/>
                                        </p:tgtEl>
                                        <p:attrNameLst>
                                          <p:attrName>ppt_x</p:attrName>
                                        </p:attrNameLst>
                                      </p:cBhvr>
                                      <p:tavLst>
                                        <p:tav tm="0">
                                          <p:val>
                                            <p:strVal val="0-#ppt_w/2"/>
                                          </p:val>
                                        </p:tav>
                                        <p:tav tm="100000">
                                          <p:val>
                                            <p:strVal val="#ppt_x"/>
                                          </p:val>
                                        </p:tav>
                                      </p:tavLst>
                                    </p:anim>
                                    <p:anim calcmode="lin" valueType="num">
                                      <p:cBhvr additive="base">
                                        <p:cTn id="64" dur="5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grpId="0" nodeType="clickEffect">
                                  <p:stCondLst>
                                    <p:cond delay="0"/>
                                  </p:stCondLst>
                                  <p:childTnLst>
                                    <p:set>
                                      <p:cBhvr>
                                        <p:cTn id="68" dur="1" fill="hold">
                                          <p:stCondLst>
                                            <p:cond delay="0"/>
                                          </p:stCondLst>
                                        </p:cTn>
                                        <p:tgtEl>
                                          <p:spTgt spid="17"/>
                                        </p:tgtEl>
                                        <p:attrNameLst>
                                          <p:attrName>style.visibility</p:attrName>
                                        </p:attrNameLst>
                                      </p:cBhvr>
                                      <p:to>
                                        <p:strVal val="visible"/>
                                      </p:to>
                                    </p:set>
                                    <p:anim calcmode="lin" valueType="num">
                                      <p:cBhvr additive="base">
                                        <p:cTn id="69" dur="500" fill="hold"/>
                                        <p:tgtEl>
                                          <p:spTgt spid="17"/>
                                        </p:tgtEl>
                                        <p:attrNameLst>
                                          <p:attrName>ppt_x</p:attrName>
                                        </p:attrNameLst>
                                      </p:cBhvr>
                                      <p:tavLst>
                                        <p:tav tm="0">
                                          <p:val>
                                            <p:strVal val="#ppt_x"/>
                                          </p:val>
                                        </p:tav>
                                        <p:tav tm="100000">
                                          <p:val>
                                            <p:strVal val="#ppt_x"/>
                                          </p:val>
                                        </p:tav>
                                      </p:tavLst>
                                    </p:anim>
                                    <p:anim calcmode="lin" valueType="num">
                                      <p:cBhvr additive="base">
                                        <p:cTn id="70"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2" presetClass="entr" presetSubtype="4" fill="hold" grpId="0" nodeType="clickEffect">
                                  <p:stCondLst>
                                    <p:cond delay="0"/>
                                  </p:stCondLst>
                                  <p:childTnLst>
                                    <p:set>
                                      <p:cBhvr>
                                        <p:cTn id="74" dur="1" fill="hold">
                                          <p:stCondLst>
                                            <p:cond delay="0"/>
                                          </p:stCondLst>
                                        </p:cTn>
                                        <p:tgtEl>
                                          <p:spTgt spid="18"/>
                                        </p:tgtEl>
                                        <p:attrNameLst>
                                          <p:attrName>style.visibility</p:attrName>
                                        </p:attrNameLst>
                                      </p:cBhvr>
                                      <p:to>
                                        <p:strVal val="visible"/>
                                      </p:to>
                                    </p:set>
                                    <p:anim calcmode="lin" valueType="num">
                                      <p:cBhvr additive="base">
                                        <p:cTn id="75" dur="500" fill="hold"/>
                                        <p:tgtEl>
                                          <p:spTgt spid="18"/>
                                        </p:tgtEl>
                                        <p:attrNameLst>
                                          <p:attrName>ppt_x</p:attrName>
                                        </p:attrNameLst>
                                      </p:cBhvr>
                                      <p:tavLst>
                                        <p:tav tm="0">
                                          <p:val>
                                            <p:strVal val="#ppt_x"/>
                                          </p:val>
                                        </p:tav>
                                        <p:tav tm="100000">
                                          <p:val>
                                            <p:strVal val="#ppt_x"/>
                                          </p:val>
                                        </p:tav>
                                      </p:tavLst>
                                    </p:anim>
                                    <p:anim calcmode="lin" valueType="num">
                                      <p:cBhvr additive="base">
                                        <p:cTn id="76"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P spid="7" grpId="0" animBg="1"/>
      <p:bldP spid="8" grpId="0" animBg="1"/>
      <p:bldP spid="9" grpId="0" animBg="1"/>
      <p:bldP spid="11" grpId="0" animBg="1"/>
      <p:bldP spid="12" grpId="0" animBg="1"/>
      <p:bldP spid="16" grpId="0" animBg="1"/>
      <p:bldP spid="15" grpId="0" animBg="1"/>
      <p:bldP spid="17" grpId="0" animBg="1"/>
      <p:bldP spid="1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Content Placeholder 9">
            <a:extLst>
              <a:ext uri="{FF2B5EF4-FFF2-40B4-BE49-F238E27FC236}">
                <a16:creationId xmlns:a16="http://schemas.microsoft.com/office/drawing/2014/main" id="{AB0F855C-2905-4A19-8686-FD9C34602540}"/>
              </a:ext>
            </a:extLst>
          </p:cNvPr>
          <p:cNvPicPr>
            <a:picLocks noGrp="1" noChangeAspect="1"/>
          </p:cNvPicPr>
          <p:nvPr>
            <p:ph idx="1"/>
          </p:nvPr>
        </p:nvPicPr>
        <p:blipFill>
          <a:blip r:embed="rId2"/>
          <a:stretch>
            <a:fillRect/>
          </a:stretch>
        </p:blipFill>
        <p:spPr>
          <a:xfrm>
            <a:off x="876871" y="1430329"/>
            <a:ext cx="9861590" cy="5273418"/>
          </a:xfrm>
          <a:prstGeom prst="rect">
            <a:avLst/>
          </a:prstGeom>
        </p:spPr>
      </p:pic>
      <p:sp>
        <p:nvSpPr>
          <p:cNvPr id="7170" name="Rectangle 2">
            <a:extLst>
              <a:ext uri="{FF2B5EF4-FFF2-40B4-BE49-F238E27FC236}">
                <a16:creationId xmlns:a16="http://schemas.microsoft.com/office/drawing/2014/main" id="{6015EA75-B8F0-48F0-8D19-B1815C6B0F37}"/>
              </a:ext>
            </a:extLst>
          </p:cNvPr>
          <p:cNvSpPr>
            <a:spLocks noGrp="1" noChangeArrowheads="1"/>
          </p:cNvSpPr>
          <p:nvPr>
            <p:ph type="title"/>
          </p:nvPr>
        </p:nvSpPr>
        <p:spPr>
          <a:xfrm>
            <a:off x="943131" y="365126"/>
            <a:ext cx="10515600" cy="864067"/>
          </a:xfrm>
          <a:solidFill>
            <a:schemeClr val="bg2">
              <a:lumMod val="50000"/>
            </a:schemeClr>
          </a:solidFill>
        </p:spPr>
        <p:txBody>
          <a:bodyPr/>
          <a:lstStyle/>
          <a:p>
            <a:pPr algn="ctr"/>
            <a:r>
              <a:rPr lang="en-US" altLang="en-US" sz="4000" dirty="0"/>
              <a:t>How to remember Endothermic/Exothermic</a:t>
            </a:r>
          </a:p>
        </p:txBody>
      </p:sp>
      <p:sp>
        <p:nvSpPr>
          <p:cNvPr id="2" name="TextBox 1">
            <a:extLst>
              <a:ext uri="{FF2B5EF4-FFF2-40B4-BE49-F238E27FC236}">
                <a16:creationId xmlns:a16="http://schemas.microsoft.com/office/drawing/2014/main" id="{BCEFC1FC-0251-4938-B42E-75C1805107C4}"/>
              </a:ext>
            </a:extLst>
          </p:cNvPr>
          <p:cNvSpPr txBox="1"/>
          <p:nvPr/>
        </p:nvSpPr>
        <p:spPr>
          <a:xfrm rot="19148627">
            <a:off x="2028511" y="4886868"/>
            <a:ext cx="1044615" cy="584775"/>
          </a:xfrm>
          <a:prstGeom prst="rect">
            <a:avLst/>
          </a:prstGeom>
          <a:solidFill>
            <a:srgbClr val="FFC000"/>
          </a:solidFill>
        </p:spPr>
        <p:txBody>
          <a:bodyPr wrap="square" rtlCol="0">
            <a:spAutoFit/>
          </a:bodyPr>
          <a:lstStyle/>
          <a:p>
            <a:r>
              <a:rPr lang="en-US" sz="3200" dirty="0"/>
              <a:t>Solid</a:t>
            </a:r>
          </a:p>
        </p:txBody>
      </p:sp>
      <p:sp>
        <p:nvSpPr>
          <p:cNvPr id="6" name="TextBox 5">
            <a:extLst>
              <a:ext uri="{FF2B5EF4-FFF2-40B4-BE49-F238E27FC236}">
                <a16:creationId xmlns:a16="http://schemas.microsoft.com/office/drawing/2014/main" id="{D3576324-252C-483B-9777-97368FAE1AB5}"/>
              </a:ext>
            </a:extLst>
          </p:cNvPr>
          <p:cNvSpPr txBox="1"/>
          <p:nvPr/>
        </p:nvSpPr>
        <p:spPr>
          <a:xfrm rot="18786665">
            <a:off x="5343772" y="3148369"/>
            <a:ext cx="1259325" cy="584775"/>
          </a:xfrm>
          <a:prstGeom prst="rect">
            <a:avLst/>
          </a:prstGeom>
          <a:solidFill>
            <a:srgbClr val="FFC000"/>
          </a:solidFill>
        </p:spPr>
        <p:txBody>
          <a:bodyPr wrap="square" rtlCol="0">
            <a:spAutoFit/>
          </a:bodyPr>
          <a:lstStyle/>
          <a:p>
            <a:r>
              <a:rPr lang="en-US" sz="3200" dirty="0"/>
              <a:t>Liquid</a:t>
            </a:r>
          </a:p>
        </p:txBody>
      </p:sp>
      <p:sp>
        <p:nvSpPr>
          <p:cNvPr id="7" name="TextBox 6">
            <a:extLst>
              <a:ext uri="{FF2B5EF4-FFF2-40B4-BE49-F238E27FC236}">
                <a16:creationId xmlns:a16="http://schemas.microsoft.com/office/drawing/2014/main" id="{5D154588-4B92-4C4D-AA94-6698F99C2EB7}"/>
              </a:ext>
            </a:extLst>
          </p:cNvPr>
          <p:cNvSpPr txBox="1"/>
          <p:nvPr/>
        </p:nvSpPr>
        <p:spPr>
          <a:xfrm rot="19148627">
            <a:off x="9347629" y="1700956"/>
            <a:ext cx="883136" cy="584775"/>
          </a:xfrm>
          <a:prstGeom prst="rect">
            <a:avLst/>
          </a:prstGeom>
          <a:solidFill>
            <a:srgbClr val="FFC000"/>
          </a:solidFill>
        </p:spPr>
        <p:txBody>
          <a:bodyPr wrap="square" rtlCol="0">
            <a:spAutoFit/>
          </a:bodyPr>
          <a:lstStyle/>
          <a:p>
            <a:r>
              <a:rPr lang="en-US" sz="3200" dirty="0"/>
              <a:t>Gas</a:t>
            </a:r>
          </a:p>
        </p:txBody>
      </p:sp>
      <p:sp>
        <p:nvSpPr>
          <p:cNvPr id="8" name="TextBox 7">
            <a:extLst>
              <a:ext uri="{FF2B5EF4-FFF2-40B4-BE49-F238E27FC236}">
                <a16:creationId xmlns:a16="http://schemas.microsoft.com/office/drawing/2014/main" id="{775ABB2E-A0D6-4281-8B09-584842380978}"/>
              </a:ext>
            </a:extLst>
          </p:cNvPr>
          <p:cNvSpPr txBox="1"/>
          <p:nvPr/>
        </p:nvSpPr>
        <p:spPr>
          <a:xfrm>
            <a:off x="3578088" y="4149094"/>
            <a:ext cx="1843790" cy="461665"/>
          </a:xfrm>
          <a:prstGeom prst="rect">
            <a:avLst/>
          </a:prstGeom>
          <a:solidFill>
            <a:srgbClr val="FFC000"/>
          </a:solidFill>
        </p:spPr>
        <p:txBody>
          <a:bodyPr wrap="square" rtlCol="0">
            <a:spAutoFit/>
          </a:bodyPr>
          <a:lstStyle/>
          <a:p>
            <a:r>
              <a:rPr lang="en-US" sz="2400" dirty="0"/>
              <a:t>Solid + Liquid</a:t>
            </a:r>
          </a:p>
        </p:txBody>
      </p:sp>
      <p:sp>
        <p:nvSpPr>
          <p:cNvPr id="9" name="TextBox 8">
            <a:extLst>
              <a:ext uri="{FF2B5EF4-FFF2-40B4-BE49-F238E27FC236}">
                <a16:creationId xmlns:a16="http://schemas.microsoft.com/office/drawing/2014/main" id="{8D86E247-7A02-4D2A-AAE0-6E938E5DF274}"/>
              </a:ext>
            </a:extLst>
          </p:cNvPr>
          <p:cNvSpPr txBox="1"/>
          <p:nvPr/>
        </p:nvSpPr>
        <p:spPr>
          <a:xfrm>
            <a:off x="7477159" y="2355505"/>
            <a:ext cx="1706380" cy="461665"/>
          </a:xfrm>
          <a:prstGeom prst="rect">
            <a:avLst/>
          </a:prstGeom>
          <a:solidFill>
            <a:srgbClr val="FFC000"/>
          </a:solidFill>
        </p:spPr>
        <p:txBody>
          <a:bodyPr wrap="square" rtlCol="0">
            <a:spAutoFit/>
          </a:bodyPr>
          <a:lstStyle/>
          <a:p>
            <a:r>
              <a:rPr lang="en-US" sz="2400" dirty="0"/>
              <a:t>Liquid + Gas</a:t>
            </a:r>
          </a:p>
        </p:txBody>
      </p:sp>
      <p:sp>
        <p:nvSpPr>
          <p:cNvPr id="11" name="TextBox 10">
            <a:extLst>
              <a:ext uri="{FF2B5EF4-FFF2-40B4-BE49-F238E27FC236}">
                <a16:creationId xmlns:a16="http://schemas.microsoft.com/office/drawing/2014/main" id="{258ABF34-F6FE-45B4-B767-0823F539CAE1}"/>
              </a:ext>
            </a:extLst>
          </p:cNvPr>
          <p:cNvSpPr txBox="1"/>
          <p:nvPr/>
        </p:nvSpPr>
        <p:spPr>
          <a:xfrm>
            <a:off x="3763616" y="4715425"/>
            <a:ext cx="1550505" cy="830997"/>
          </a:xfrm>
          <a:prstGeom prst="rect">
            <a:avLst/>
          </a:prstGeom>
          <a:solidFill>
            <a:schemeClr val="bg1">
              <a:lumMod val="85000"/>
            </a:schemeClr>
          </a:solidFill>
        </p:spPr>
        <p:txBody>
          <a:bodyPr wrap="square" rtlCol="0">
            <a:spAutoFit/>
          </a:bodyPr>
          <a:lstStyle/>
          <a:p>
            <a:pPr algn="ctr"/>
            <a:r>
              <a:rPr lang="en-US" sz="2400" dirty="0"/>
              <a:t>Heat of Fusion H</a:t>
            </a:r>
            <a:r>
              <a:rPr lang="en-US" sz="2400" baseline="-25000" dirty="0"/>
              <a:t>f</a:t>
            </a:r>
          </a:p>
        </p:txBody>
      </p:sp>
      <p:sp>
        <p:nvSpPr>
          <p:cNvPr id="12" name="TextBox 11">
            <a:extLst>
              <a:ext uri="{FF2B5EF4-FFF2-40B4-BE49-F238E27FC236}">
                <a16:creationId xmlns:a16="http://schemas.microsoft.com/office/drawing/2014/main" id="{BE34196C-A8B5-4468-B303-50994DFF0963}"/>
              </a:ext>
            </a:extLst>
          </p:cNvPr>
          <p:cNvSpPr txBox="1"/>
          <p:nvPr/>
        </p:nvSpPr>
        <p:spPr>
          <a:xfrm>
            <a:off x="7251870" y="2973271"/>
            <a:ext cx="1843790" cy="1200329"/>
          </a:xfrm>
          <a:prstGeom prst="rect">
            <a:avLst/>
          </a:prstGeom>
          <a:solidFill>
            <a:schemeClr val="bg1">
              <a:lumMod val="85000"/>
            </a:schemeClr>
          </a:solidFill>
        </p:spPr>
        <p:txBody>
          <a:bodyPr wrap="square" rtlCol="0">
            <a:spAutoFit/>
          </a:bodyPr>
          <a:lstStyle/>
          <a:p>
            <a:pPr algn="ctr"/>
            <a:r>
              <a:rPr lang="en-US" sz="2400" dirty="0"/>
              <a:t>Heat of Vaporization </a:t>
            </a:r>
            <a:r>
              <a:rPr lang="en-US" sz="2400" dirty="0" err="1"/>
              <a:t>H</a:t>
            </a:r>
            <a:r>
              <a:rPr lang="en-US" sz="2400" baseline="-25000" dirty="0" err="1"/>
              <a:t>v</a:t>
            </a:r>
            <a:endParaRPr lang="en-US" sz="2400" baseline="-25000" dirty="0"/>
          </a:p>
        </p:txBody>
      </p:sp>
      <p:cxnSp>
        <p:nvCxnSpPr>
          <p:cNvPr id="13" name="Straight Arrow Connector 12">
            <a:extLst>
              <a:ext uri="{FF2B5EF4-FFF2-40B4-BE49-F238E27FC236}">
                <a16:creationId xmlns:a16="http://schemas.microsoft.com/office/drawing/2014/main" id="{A2317387-647E-42CA-8FCF-2EF572EB6D94}"/>
              </a:ext>
            </a:extLst>
          </p:cNvPr>
          <p:cNvCxnSpPr/>
          <p:nvPr/>
        </p:nvCxnSpPr>
        <p:spPr>
          <a:xfrm>
            <a:off x="1964500" y="4661402"/>
            <a:ext cx="1693100" cy="0"/>
          </a:xfrm>
          <a:prstGeom prst="straightConnector1">
            <a:avLst/>
          </a:prstGeom>
          <a:ln w="76200">
            <a:solidFill>
              <a:srgbClr val="0070C0"/>
            </a:solidFill>
            <a:tailEnd type="triangle"/>
          </a:ln>
        </p:spPr>
        <p:style>
          <a:lnRef idx="3">
            <a:schemeClr val="accent1"/>
          </a:lnRef>
          <a:fillRef idx="0">
            <a:schemeClr val="accent1"/>
          </a:fillRef>
          <a:effectRef idx="2">
            <a:schemeClr val="accent1"/>
          </a:effectRef>
          <a:fontRef idx="minor">
            <a:schemeClr val="tx1"/>
          </a:fontRef>
        </p:style>
      </p:cxnSp>
      <p:sp>
        <p:nvSpPr>
          <p:cNvPr id="16" name="TextBox 15">
            <a:extLst>
              <a:ext uri="{FF2B5EF4-FFF2-40B4-BE49-F238E27FC236}">
                <a16:creationId xmlns:a16="http://schemas.microsoft.com/office/drawing/2014/main" id="{00FF48E5-B664-49FC-B21B-A43AA8704D62}"/>
              </a:ext>
            </a:extLst>
          </p:cNvPr>
          <p:cNvSpPr txBox="1"/>
          <p:nvPr/>
        </p:nvSpPr>
        <p:spPr>
          <a:xfrm>
            <a:off x="1721291" y="4150809"/>
            <a:ext cx="1659054" cy="461665"/>
          </a:xfrm>
          <a:prstGeom prst="rect">
            <a:avLst/>
          </a:prstGeom>
          <a:solidFill>
            <a:srgbClr val="0070C0"/>
          </a:solidFill>
        </p:spPr>
        <p:txBody>
          <a:bodyPr wrap="square" rtlCol="0">
            <a:spAutoFit/>
          </a:bodyPr>
          <a:lstStyle/>
          <a:p>
            <a:r>
              <a:rPr lang="en-US" sz="2400" dirty="0"/>
              <a:t>M.P. 100</a:t>
            </a:r>
            <a:r>
              <a:rPr lang="en-US" sz="2400" baseline="30000" dirty="0"/>
              <a:t>0</a:t>
            </a:r>
            <a:r>
              <a:rPr lang="en-US" sz="2400" dirty="0"/>
              <a:t>C</a:t>
            </a:r>
            <a:endParaRPr lang="en-US" sz="2400" baseline="-25000" dirty="0"/>
          </a:p>
        </p:txBody>
      </p:sp>
      <p:cxnSp>
        <p:nvCxnSpPr>
          <p:cNvPr id="14" name="Straight Arrow Connector 13">
            <a:extLst>
              <a:ext uri="{FF2B5EF4-FFF2-40B4-BE49-F238E27FC236}">
                <a16:creationId xmlns:a16="http://schemas.microsoft.com/office/drawing/2014/main" id="{03493B80-87AF-4E0B-868D-C4351F8914DB}"/>
              </a:ext>
            </a:extLst>
          </p:cNvPr>
          <p:cNvCxnSpPr/>
          <p:nvPr/>
        </p:nvCxnSpPr>
        <p:spPr>
          <a:xfrm>
            <a:off x="5216592" y="2830189"/>
            <a:ext cx="1693100" cy="0"/>
          </a:xfrm>
          <a:prstGeom prst="straightConnector1">
            <a:avLst/>
          </a:prstGeom>
          <a:ln w="76200">
            <a:solidFill>
              <a:srgbClr val="0070C0"/>
            </a:solidFill>
            <a:tailEnd type="triangle"/>
          </a:ln>
        </p:spPr>
        <p:style>
          <a:lnRef idx="3">
            <a:schemeClr val="accent1"/>
          </a:lnRef>
          <a:fillRef idx="0">
            <a:schemeClr val="accent1"/>
          </a:fillRef>
          <a:effectRef idx="2">
            <a:schemeClr val="accent1"/>
          </a:effectRef>
          <a:fontRef idx="minor">
            <a:schemeClr val="tx1"/>
          </a:fontRef>
        </p:style>
      </p:cxnSp>
      <p:sp>
        <p:nvSpPr>
          <p:cNvPr id="15" name="TextBox 14">
            <a:extLst>
              <a:ext uri="{FF2B5EF4-FFF2-40B4-BE49-F238E27FC236}">
                <a16:creationId xmlns:a16="http://schemas.microsoft.com/office/drawing/2014/main" id="{B73B9471-2A4D-4ADA-96A9-DE801AE2AFD0}"/>
              </a:ext>
            </a:extLst>
          </p:cNvPr>
          <p:cNvSpPr txBox="1"/>
          <p:nvPr/>
        </p:nvSpPr>
        <p:spPr>
          <a:xfrm>
            <a:off x="4973383" y="2319596"/>
            <a:ext cx="1659054" cy="461665"/>
          </a:xfrm>
          <a:prstGeom prst="rect">
            <a:avLst/>
          </a:prstGeom>
          <a:solidFill>
            <a:srgbClr val="0070C0"/>
          </a:solidFill>
        </p:spPr>
        <p:txBody>
          <a:bodyPr wrap="square" rtlCol="0">
            <a:spAutoFit/>
          </a:bodyPr>
          <a:lstStyle/>
          <a:p>
            <a:r>
              <a:rPr lang="en-US" sz="2400" dirty="0"/>
              <a:t>B.P. 240</a:t>
            </a:r>
            <a:r>
              <a:rPr lang="en-US" sz="2400" baseline="30000" dirty="0"/>
              <a:t>0</a:t>
            </a:r>
            <a:r>
              <a:rPr lang="en-US" sz="2400" dirty="0"/>
              <a:t>C</a:t>
            </a:r>
            <a:endParaRPr lang="en-US" sz="2400" baseline="-25000" dirty="0"/>
          </a:p>
        </p:txBody>
      </p:sp>
      <p:sp>
        <p:nvSpPr>
          <p:cNvPr id="17" name="TextBox 16">
            <a:extLst>
              <a:ext uri="{FF2B5EF4-FFF2-40B4-BE49-F238E27FC236}">
                <a16:creationId xmlns:a16="http://schemas.microsoft.com/office/drawing/2014/main" id="{33815580-9590-4A41-90F4-8B30899DC70C}"/>
              </a:ext>
            </a:extLst>
          </p:cNvPr>
          <p:cNvSpPr txBox="1"/>
          <p:nvPr/>
        </p:nvSpPr>
        <p:spPr>
          <a:xfrm>
            <a:off x="3750362" y="3649713"/>
            <a:ext cx="1444489" cy="461665"/>
          </a:xfrm>
          <a:prstGeom prst="rect">
            <a:avLst/>
          </a:prstGeom>
          <a:solidFill>
            <a:srgbClr val="00B050"/>
          </a:solidFill>
        </p:spPr>
        <p:txBody>
          <a:bodyPr wrap="square" rtlCol="0">
            <a:spAutoFit/>
          </a:bodyPr>
          <a:lstStyle/>
          <a:p>
            <a:pPr algn="ctr"/>
            <a:r>
              <a:rPr lang="en-US" sz="2400" dirty="0"/>
              <a:t>Melting</a:t>
            </a:r>
          </a:p>
        </p:txBody>
      </p:sp>
      <p:sp>
        <p:nvSpPr>
          <p:cNvPr id="18" name="TextBox 17">
            <a:extLst>
              <a:ext uri="{FF2B5EF4-FFF2-40B4-BE49-F238E27FC236}">
                <a16:creationId xmlns:a16="http://schemas.microsoft.com/office/drawing/2014/main" id="{9A1CB31B-1484-400C-B274-86546F872DB4}"/>
              </a:ext>
            </a:extLst>
          </p:cNvPr>
          <p:cNvSpPr txBox="1"/>
          <p:nvPr/>
        </p:nvSpPr>
        <p:spPr>
          <a:xfrm>
            <a:off x="7585552" y="1842022"/>
            <a:ext cx="1444489" cy="461665"/>
          </a:xfrm>
          <a:prstGeom prst="rect">
            <a:avLst/>
          </a:prstGeom>
          <a:solidFill>
            <a:srgbClr val="00B050"/>
          </a:solidFill>
        </p:spPr>
        <p:txBody>
          <a:bodyPr wrap="square" rtlCol="0">
            <a:spAutoFit/>
          </a:bodyPr>
          <a:lstStyle/>
          <a:p>
            <a:pPr algn="ctr"/>
            <a:r>
              <a:rPr lang="en-US" sz="2400" dirty="0"/>
              <a:t>Boiling</a:t>
            </a:r>
          </a:p>
        </p:txBody>
      </p:sp>
      <p:sp>
        <p:nvSpPr>
          <p:cNvPr id="19" name="Arrow: Right 18">
            <a:extLst>
              <a:ext uri="{FF2B5EF4-FFF2-40B4-BE49-F238E27FC236}">
                <a16:creationId xmlns:a16="http://schemas.microsoft.com/office/drawing/2014/main" id="{62B5E7B5-2A15-4988-A0B9-B4CFF76D3BCD}"/>
              </a:ext>
            </a:extLst>
          </p:cNvPr>
          <p:cNvSpPr/>
          <p:nvPr/>
        </p:nvSpPr>
        <p:spPr>
          <a:xfrm rot="19271556">
            <a:off x="6264768" y="3591146"/>
            <a:ext cx="5149821" cy="1200329"/>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schemeClr val="tx1"/>
                </a:solidFill>
              </a:rPr>
              <a:t>Endothermic</a:t>
            </a:r>
          </a:p>
        </p:txBody>
      </p:sp>
      <p:sp>
        <p:nvSpPr>
          <p:cNvPr id="20" name="Arrow: Left 19">
            <a:extLst>
              <a:ext uri="{FF2B5EF4-FFF2-40B4-BE49-F238E27FC236}">
                <a16:creationId xmlns:a16="http://schemas.microsoft.com/office/drawing/2014/main" id="{68A5292E-A077-4199-9F6C-2A875BB372C9}"/>
              </a:ext>
            </a:extLst>
          </p:cNvPr>
          <p:cNvSpPr/>
          <p:nvPr/>
        </p:nvSpPr>
        <p:spPr>
          <a:xfrm rot="18825037">
            <a:off x="2128229" y="2209376"/>
            <a:ext cx="3654486" cy="1129930"/>
          </a:xfrm>
          <a:prstGeom prst="lef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schemeClr val="tx1"/>
                </a:solidFill>
              </a:rPr>
              <a:t>Exothermic</a:t>
            </a:r>
          </a:p>
        </p:txBody>
      </p:sp>
    </p:spTree>
    <p:extLst>
      <p:ext uri="{BB962C8B-B14F-4D97-AF65-F5344CB8AC3E}">
        <p14:creationId xmlns:p14="http://schemas.microsoft.com/office/powerpoint/2010/main" val="1934936534"/>
      </p:ext>
    </p:extLst>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additive="base">
                                        <p:cTn id="7" dur="500" fill="hold"/>
                                        <p:tgtEl>
                                          <p:spTgt spid="19"/>
                                        </p:tgtEl>
                                        <p:attrNameLst>
                                          <p:attrName>ppt_x</p:attrName>
                                        </p:attrNameLst>
                                      </p:cBhvr>
                                      <p:tavLst>
                                        <p:tav tm="0">
                                          <p:val>
                                            <p:strVal val="#ppt_x"/>
                                          </p:val>
                                        </p:tav>
                                        <p:tav tm="100000">
                                          <p:val>
                                            <p:strVal val="#ppt_x"/>
                                          </p:val>
                                        </p:tav>
                                      </p:tavLst>
                                    </p:anim>
                                    <p:anim calcmode="lin" valueType="num">
                                      <p:cBhvr additive="base">
                                        <p:cTn id="8"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0"/>
                                        </p:tgtEl>
                                        <p:attrNameLst>
                                          <p:attrName>style.visibility</p:attrName>
                                        </p:attrNameLst>
                                      </p:cBhvr>
                                      <p:to>
                                        <p:strVal val="visible"/>
                                      </p:to>
                                    </p:set>
                                    <p:anim calcmode="lin" valueType="num">
                                      <p:cBhvr additive="base">
                                        <p:cTn id="13" dur="500" fill="hold"/>
                                        <p:tgtEl>
                                          <p:spTgt spid="20"/>
                                        </p:tgtEl>
                                        <p:attrNameLst>
                                          <p:attrName>ppt_x</p:attrName>
                                        </p:attrNameLst>
                                      </p:cBhvr>
                                      <p:tavLst>
                                        <p:tav tm="0">
                                          <p:val>
                                            <p:strVal val="0-#ppt_w/2"/>
                                          </p:val>
                                        </p:tav>
                                        <p:tav tm="100000">
                                          <p:val>
                                            <p:strVal val="#ppt_x"/>
                                          </p:val>
                                        </p:tav>
                                      </p:tavLst>
                                    </p:anim>
                                    <p:anim calcmode="lin" valueType="num">
                                      <p:cBhvr additive="base">
                                        <p:cTn id="14" dur="500" fill="hold"/>
                                        <p:tgtEl>
                                          <p:spTgt spid="2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0"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653</TotalTime>
  <Words>486</Words>
  <Application>Microsoft Office PowerPoint</Application>
  <PresentationFormat>Widescreen</PresentationFormat>
  <Paragraphs>63</Paragraphs>
  <Slides>14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Comic Sans MS</vt:lpstr>
      <vt:lpstr>Office Theme</vt:lpstr>
      <vt:lpstr>Change of State Graph or  Heating Curves</vt:lpstr>
      <vt:lpstr>Learning Objectives</vt:lpstr>
      <vt:lpstr>What are some things that happen as we heat a sample up?</vt:lpstr>
      <vt:lpstr>What are some things that happen as we let a sample cool?</vt:lpstr>
      <vt:lpstr>What is heat of fusion? What is heat of vaporization?</vt:lpstr>
      <vt:lpstr>What is the heating curve?</vt:lpstr>
      <vt:lpstr>How does the heating curve look?</vt:lpstr>
      <vt:lpstr>What are the parts of the hearting curve</vt:lpstr>
      <vt:lpstr>How to remember Endothermic/Exothermic</vt:lpstr>
      <vt:lpstr>Why is the curve flat at some portions?</vt:lpstr>
      <vt:lpstr>Which requires more energy?</vt:lpstr>
      <vt:lpstr>PowerPoint Presentation</vt:lpstr>
      <vt:lpstr>Summary </vt:lpstr>
      <vt:lpstr>Big Ideas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Change of State Graph or  Heating Curves</dc:title>
  <dc:creator>Berger, Jerry</dc:creator>
  <cp:lastModifiedBy>Berger, Jerry</cp:lastModifiedBy>
  <cp:revision>44</cp:revision>
  <dcterms:created xsi:type="dcterms:W3CDTF">2019-10-09T19:09:36Z</dcterms:created>
  <dcterms:modified xsi:type="dcterms:W3CDTF">2019-10-17T18:11:02Z</dcterms:modified>
</cp:coreProperties>
</file>